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notesMasterIdLst>
    <p:notesMasterId r:id="rId53"/>
  </p:notesMasterIdLst>
  <p:handoutMasterIdLst>
    <p:handoutMasterId r:id="rId54"/>
  </p:handoutMasterIdLst>
  <p:sldIdLst>
    <p:sldId id="256" r:id="rId2"/>
    <p:sldId id="728" r:id="rId3"/>
    <p:sldId id="727" r:id="rId4"/>
    <p:sldId id="257" r:id="rId5"/>
    <p:sldId id="716" r:id="rId6"/>
    <p:sldId id="466" r:id="rId7"/>
    <p:sldId id="715" r:id="rId8"/>
    <p:sldId id="714" r:id="rId9"/>
    <p:sldId id="710" r:id="rId10"/>
    <p:sldId id="557" r:id="rId11"/>
    <p:sldId id="553" r:id="rId12"/>
    <p:sldId id="558" r:id="rId13"/>
    <p:sldId id="541" r:id="rId14"/>
    <p:sldId id="713" r:id="rId15"/>
    <p:sldId id="542" r:id="rId16"/>
    <p:sldId id="721" r:id="rId17"/>
    <p:sldId id="722" r:id="rId18"/>
    <p:sldId id="543" r:id="rId19"/>
    <p:sldId id="544" r:id="rId20"/>
    <p:sldId id="560" r:id="rId21"/>
    <p:sldId id="561" r:id="rId22"/>
    <p:sldId id="562" r:id="rId23"/>
    <p:sldId id="711" r:id="rId24"/>
    <p:sldId id="717" r:id="rId25"/>
    <p:sldId id="258" r:id="rId26"/>
    <p:sldId id="448" r:id="rId27"/>
    <p:sldId id="468" r:id="rId28"/>
    <p:sldId id="548" r:id="rId29"/>
    <p:sldId id="720" r:id="rId30"/>
    <p:sldId id="549" r:id="rId31"/>
    <p:sldId id="469" r:id="rId32"/>
    <p:sldId id="719" r:id="rId33"/>
    <p:sldId id="724" r:id="rId34"/>
    <p:sldId id="725" r:id="rId35"/>
    <p:sldId id="512" r:id="rId36"/>
    <p:sldId id="723" r:id="rId37"/>
    <p:sldId id="708" r:id="rId38"/>
    <p:sldId id="514" r:id="rId39"/>
    <p:sldId id="718" r:id="rId40"/>
    <p:sldId id="511" r:id="rId41"/>
    <p:sldId id="570" r:id="rId42"/>
    <p:sldId id="572" r:id="rId43"/>
    <p:sldId id="573" r:id="rId44"/>
    <p:sldId id="726" r:id="rId45"/>
    <p:sldId id="563" r:id="rId46"/>
    <p:sldId id="545" r:id="rId47"/>
    <p:sldId id="709" r:id="rId48"/>
    <p:sldId id="564" r:id="rId49"/>
    <p:sldId id="546" r:id="rId50"/>
    <p:sldId id="565" r:id="rId51"/>
    <p:sldId id="566" r:id="rId5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85638" autoAdjust="0"/>
  </p:normalViewPr>
  <p:slideViewPr>
    <p:cSldViewPr>
      <p:cViewPr varScale="1">
        <p:scale>
          <a:sx n="98" d="100"/>
          <a:sy n="98" d="100"/>
        </p:scale>
        <p:origin x="972" y="72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2692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C10C925C-6655-4E88-D6B3-FFAAEDD93D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F5BCBBE-F49D-1C0D-AA02-3E81B6F2E51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2C82A8-9DD9-419E-929B-1DA5A98994BE}" type="datetimeFigureOut">
              <a:rPr lang="zh-CN" altLang="en-US" smtClean="0"/>
              <a:t>2022/8/31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9C6F66B-3F46-2C88-7933-EE14F94866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034DAF1-3C20-DCD1-A021-3A3E36387C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DB29DB-0B24-4299-9206-A2B1985AF0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2971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  <a:pPr>
                <a:defRPr/>
              </a:pPr>
              <a:t>8/31/2022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48963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68931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9862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Startup Enlitic</a:t>
            </a:r>
            <a:r>
              <a:rPr lang="zh-CN" altLang="en-US" b="0" i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正在使用深度学习来检测</a:t>
            </a:r>
            <a:r>
              <a:rPr lang="en-US" altLang="zh-CN" b="0" i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CT</a:t>
            </a:r>
            <a:r>
              <a:rPr lang="zh-CN" altLang="en-US" b="0" i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图像中的肺癌结节，其算法比作为一个团队工作的专家胸科医生的准确率高</a:t>
            </a:r>
            <a:r>
              <a:rPr lang="en-US" altLang="zh-CN" b="0" i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50%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225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http://www.itsiwei.com/26429.html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9388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http://www.itsiwei.com/26429.html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8652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460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sz="1050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/>
                <a:r>
                  <a:rPr lang="zh-CN" altLang="en-US" dirty="0" smtClean="0"/>
                  <a:t>经验风险</a:t>
                </a:r>
                <a:endParaRPr lang="en-US" altLang="zh-CN" dirty="0" smtClean="0"/>
              </a:p>
              <a:p>
                <a:pPr lvl="2"/>
                <a:r>
                  <a:rPr lang="en-US" altLang="zh-CN" i="0" smtClean="0">
                    <a:latin typeface="Cambria Math" panose="02040503050406030204" pitchFamily="18" charset="0"/>
                  </a:rPr>
                  <a:t>𝑅(</a:t>
                </a:r>
                <a:r>
                  <a:rPr lang="zh-CN" altLang="en-US" i="0" smtClean="0">
                    <a:latin typeface="Cambria Math" panose="02040503050406030204" pitchFamily="18" charset="0"/>
                  </a:rPr>
                  <a:t>𝜃</a:t>
                </a:r>
                <a:r>
                  <a:rPr lang="en-US" altLang="zh-CN" i="0" smtClean="0">
                    <a:latin typeface="Cambria Math" panose="02040503050406030204" pitchFamily="18" charset="0"/>
                  </a:rPr>
                  <a:t>)=1/</a:t>
                </a:r>
                <a:r>
                  <a:rPr lang="en-US" altLang="zh-CN" i="0">
                    <a:latin typeface="Cambria Math" panose="02040503050406030204" pitchFamily="18" charset="0"/>
                  </a:rPr>
                  <a:t>N</a:t>
                </a:r>
                <a:r>
                  <a:rPr lang="en-US" altLang="zh-CN" i="0" smtClean="0">
                    <a:latin typeface="Cambria Math" panose="02040503050406030204" pitchFamily="18" charset="0"/>
                  </a:rPr>
                  <a:t> ∑_(𝑖=1)</a:t>
                </a:r>
                <a:r>
                  <a:rPr lang="en-US" altLang="zh-CN" i="0">
                    <a:latin typeface="Cambria Math" panose="02040503050406030204" pitchFamily="18" charset="0"/>
                  </a:rPr>
                  <a:t>^N</a:t>
                </a:r>
                <a:r>
                  <a:rPr lang="en-US" altLang="zh-CN" i="0" smtClean="0">
                    <a:latin typeface="Cambria Math" panose="02040503050406030204" pitchFamily="18" charset="0"/>
                  </a:rPr>
                  <a:t>▒</a:t>
                </a:r>
                <a:r>
                  <a:rPr lang="en-US" altLang="zh-CN" i="0">
                    <a:latin typeface="Cambria Math" panose="02040503050406030204" pitchFamily="18" charset="0"/>
                  </a:rPr>
                  <a:t>〖</a:t>
                </a:r>
                <a:r>
                  <a:rPr lang="en-US" altLang="zh-CN" i="0" smtClean="0">
                    <a:latin typeface="Cambria Math" panose="02040503050406030204" pitchFamily="18" charset="0"/>
                  </a:rPr>
                  <a:t>𝐿(</a:t>
                </a:r>
                <a:r>
                  <a:rPr lang="en-US" altLang="zh-CN" i="0" dirty="0">
                    <a:latin typeface="Cambria Math" panose="02040503050406030204" pitchFamily="18" charset="0"/>
                  </a:rPr>
                  <a:t>𝑦^((𝑖) )</a:t>
                </a:r>
                <a:r>
                  <a:rPr lang="en-US" altLang="zh-CN" i="0" smtClean="0">
                    <a:latin typeface="Cambria Math" panose="02040503050406030204" pitchFamily="18" charset="0"/>
                  </a:rPr>
                  <a:t>,</a:t>
                </a:r>
                <a:r>
                  <a:rPr lang="fr-FR" altLang="zh-CN" i="0">
                    <a:latin typeface="Cambria Math" panose="02040503050406030204" pitchFamily="18" charset="0"/>
                  </a:rPr>
                  <a:t> 𝑓(</a:t>
                </a:r>
                <a:r>
                  <a:rPr lang="en-US" altLang="zh-CN" i="0" dirty="0">
                    <a:latin typeface="Cambria Math" panose="02040503050406030204" pitchFamily="18" charset="0"/>
                  </a:rPr>
                  <a:t>x^((𝑖) ) )</a:t>
                </a:r>
                <a:r>
                  <a:rPr lang="en-US" altLang="zh-CN" i="0" smtClean="0">
                    <a:latin typeface="Cambria Math" panose="02040503050406030204" pitchFamily="18" charset="0"/>
                  </a:rPr>
                  <a:t>)</a:t>
                </a:r>
                <a:r>
                  <a:rPr lang="en-US" altLang="zh-CN" i="0">
                    <a:latin typeface="Cambria Math" panose="02040503050406030204" pitchFamily="18" charset="0"/>
                  </a:rPr>
                  <a:t>〗</a:t>
                </a:r>
                <a:endParaRPr lang="zh-CN" altLang="en-US" dirty="0"/>
              </a:p>
              <a:p>
                <a:pPr lvl="1"/>
                <a:r>
                  <a:rPr lang="zh-CN" altLang="en-US" dirty="0" smtClean="0"/>
                  <a:t>结构风险：</a:t>
                </a:r>
                <a:r>
                  <a:rPr lang="en-US" altLang="zh-CN" dirty="0" smtClean="0"/>
                  <a:t> </a:t>
                </a:r>
              </a:p>
              <a:p>
                <a:pPr lvl="2"/>
                <a:r>
                  <a:rPr lang="en-US" altLang="zh-CN" i="0">
                    <a:latin typeface="Cambria Math" panose="02040503050406030204" pitchFamily="18" charset="0"/>
                  </a:rPr>
                  <a:t>𝑅(</a:t>
                </a:r>
                <a:r>
                  <a:rPr lang="zh-CN" altLang="en-US" i="0">
                    <a:latin typeface="Cambria Math" panose="02040503050406030204" pitchFamily="18" charset="0"/>
                  </a:rPr>
                  <a:t>𝜃)</a:t>
                </a:r>
                <a:r>
                  <a:rPr lang="en-US" altLang="zh-CN" i="0" smtClean="0">
                    <a:latin typeface="Cambria Math" panose="02040503050406030204" pitchFamily="18" charset="0"/>
                  </a:rPr>
                  <a:t>+</a:t>
                </a:r>
                <a:r>
                  <a:rPr lang="zh-CN" altLang="en-US" i="0" smtClean="0">
                    <a:latin typeface="Cambria Math" panose="02040503050406030204" pitchFamily="18" charset="0"/>
                  </a:rPr>
                  <a:t>𝜆</a:t>
                </a:r>
                <a:r>
                  <a:rPr lang="en-US" altLang="zh-CN" i="0" smtClean="0">
                    <a:latin typeface="Cambria Math" panose="02040503050406030204" pitchFamily="18" charset="0"/>
                  </a:rPr>
                  <a:t>‖</a:t>
                </a:r>
                <a:r>
                  <a:rPr lang="zh-CN" altLang="en-US" i="0" smtClean="0">
                    <a:latin typeface="Cambria Math" panose="02040503050406030204" pitchFamily="18" charset="0"/>
                  </a:rPr>
                  <a:t>𝜃‖</a:t>
                </a:r>
                <a:r>
                  <a:rPr lang="en-US" altLang="zh-CN" baseline="30000" dirty="0" smtClean="0"/>
                  <a:t>2</a:t>
                </a:r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2970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sz="1050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/>
                <a:r>
                  <a:rPr lang="zh-CN" altLang="en-US" dirty="0" smtClean="0"/>
                  <a:t>经验风险</a:t>
                </a:r>
                <a:endParaRPr lang="en-US" altLang="zh-CN" dirty="0" smtClean="0"/>
              </a:p>
              <a:p>
                <a:pPr lvl="2"/>
                <a:r>
                  <a:rPr lang="en-US" altLang="zh-CN" i="0" smtClean="0">
                    <a:latin typeface="Cambria Math" panose="02040503050406030204" pitchFamily="18" charset="0"/>
                  </a:rPr>
                  <a:t>𝑅(</a:t>
                </a:r>
                <a:r>
                  <a:rPr lang="zh-CN" altLang="en-US" i="0" smtClean="0">
                    <a:latin typeface="Cambria Math" panose="02040503050406030204" pitchFamily="18" charset="0"/>
                  </a:rPr>
                  <a:t>𝜃</a:t>
                </a:r>
                <a:r>
                  <a:rPr lang="en-US" altLang="zh-CN" i="0" smtClean="0">
                    <a:latin typeface="Cambria Math" panose="02040503050406030204" pitchFamily="18" charset="0"/>
                  </a:rPr>
                  <a:t>)=1/</a:t>
                </a:r>
                <a:r>
                  <a:rPr lang="en-US" altLang="zh-CN" i="0">
                    <a:latin typeface="Cambria Math" panose="02040503050406030204" pitchFamily="18" charset="0"/>
                  </a:rPr>
                  <a:t>N</a:t>
                </a:r>
                <a:r>
                  <a:rPr lang="en-US" altLang="zh-CN" i="0" smtClean="0">
                    <a:latin typeface="Cambria Math" panose="02040503050406030204" pitchFamily="18" charset="0"/>
                  </a:rPr>
                  <a:t> ∑_(𝑖=1)</a:t>
                </a:r>
                <a:r>
                  <a:rPr lang="en-US" altLang="zh-CN" i="0">
                    <a:latin typeface="Cambria Math" panose="02040503050406030204" pitchFamily="18" charset="0"/>
                  </a:rPr>
                  <a:t>^N</a:t>
                </a:r>
                <a:r>
                  <a:rPr lang="en-US" altLang="zh-CN" i="0" smtClean="0">
                    <a:latin typeface="Cambria Math" panose="02040503050406030204" pitchFamily="18" charset="0"/>
                  </a:rPr>
                  <a:t>▒</a:t>
                </a:r>
                <a:r>
                  <a:rPr lang="en-US" altLang="zh-CN" i="0">
                    <a:latin typeface="Cambria Math" panose="02040503050406030204" pitchFamily="18" charset="0"/>
                  </a:rPr>
                  <a:t>〖</a:t>
                </a:r>
                <a:r>
                  <a:rPr lang="en-US" altLang="zh-CN" i="0" smtClean="0">
                    <a:latin typeface="Cambria Math" panose="02040503050406030204" pitchFamily="18" charset="0"/>
                  </a:rPr>
                  <a:t>𝐿(</a:t>
                </a:r>
                <a:r>
                  <a:rPr lang="en-US" altLang="zh-CN" i="0" dirty="0">
                    <a:latin typeface="Cambria Math" panose="02040503050406030204" pitchFamily="18" charset="0"/>
                  </a:rPr>
                  <a:t>𝑦^((𝑖) )</a:t>
                </a:r>
                <a:r>
                  <a:rPr lang="en-US" altLang="zh-CN" i="0" smtClean="0">
                    <a:latin typeface="Cambria Math" panose="02040503050406030204" pitchFamily="18" charset="0"/>
                  </a:rPr>
                  <a:t>,</a:t>
                </a:r>
                <a:r>
                  <a:rPr lang="fr-FR" altLang="zh-CN" i="0">
                    <a:latin typeface="Cambria Math" panose="02040503050406030204" pitchFamily="18" charset="0"/>
                  </a:rPr>
                  <a:t> 𝑓(</a:t>
                </a:r>
                <a:r>
                  <a:rPr lang="en-US" altLang="zh-CN" i="0" dirty="0">
                    <a:latin typeface="Cambria Math" panose="02040503050406030204" pitchFamily="18" charset="0"/>
                  </a:rPr>
                  <a:t>x^((𝑖) ) )</a:t>
                </a:r>
                <a:r>
                  <a:rPr lang="en-US" altLang="zh-CN" i="0" smtClean="0">
                    <a:latin typeface="Cambria Math" panose="02040503050406030204" pitchFamily="18" charset="0"/>
                  </a:rPr>
                  <a:t>)</a:t>
                </a:r>
                <a:r>
                  <a:rPr lang="en-US" altLang="zh-CN" i="0">
                    <a:latin typeface="Cambria Math" panose="02040503050406030204" pitchFamily="18" charset="0"/>
                  </a:rPr>
                  <a:t>〗</a:t>
                </a:r>
                <a:endParaRPr lang="zh-CN" altLang="en-US" dirty="0"/>
              </a:p>
              <a:p>
                <a:pPr lvl="1"/>
                <a:r>
                  <a:rPr lang="zh-CN" altLang="en-US" dirty="0" smtClean="0"/>
                  <a:t>结构风险：</a:t>
                </a:r>
                <a:r>
                  <a:rPr lang="en-US" altLang="zh-CN" dirty="0" smtClean="0"/>
                  <a:t> </a:t>
                </a:r>
              </a:p>
              <a:p>
                <a:pPr lvl="2"/>
                <a:r>
                  <a:rPr lang="en-US" altLang="zh-CN" i="0">
                    <a:latin typeface="Cambria Math" panose="02040503050406030204" pitchFamily="18" charset="0"/>
                  </a:rPr>
                  <a:t>𝑅(</a:t>
                </a:r>
                <a:r>
                  <a:rPr lang="zh-CN" altLang="en-US" i="0">
                    <a:latin typeface="Cambria Math" panose="02040503050406030204" pitchFamily="18" charset="0"/>
                  </a:rPr>
                  <a:t>𝜃)</a:t>
                </a:r>
                <a:r>
                  <a:rPr lang="en-US" altLang="zh-CN" i="0" smtClean="0">
                    <a:latin typeface="Cambria Math" panose="02040503050406030204" pitchFamily="18" charset="0"/>
                  </a:rPr>
                  <a:t>+</a:t>
                </a:r>
                <a:r>
                  <a:rPr lang="zh-CN" altLang="en-US" i="0" smtClean="0">
                    <a:latin typeface="Cambria Math" panose="02040503050406030204" pitchFamily="18" charset="0"/>
                  </a:rPr>
                  <a:t>𝜆</a:t>
                </a:r>
                <a:r>
                  <a:rPr lang="en-US" altLang="zh-CN" i="0" smtClean="0">
                    <a:latin typeface="Cambria Math" panose="02040503050406030204" pitchFamily="18" charset="0"/>
                  </a:rPr>
                  <a:t>‖</a:t>
                </a:r>
                <a:r>
                  <a:rPr lang="zh-CN" altLang="en-US" i="0" smtClean="0">
                    <a:latin typeface="Cambria Math" panose="02040503050406030204" pitchFamily="18" charset="0"/>
                  </a:rPr>
                  <a:t>𝜃‖</a:t>
                </a:r>
                <a:r>
                  <a:rPr lang="en-US" altLang="zh-CN" baseline="30000" dirty="0" smtClean="0"/>
                  <a:t>2</a:t>
                </a:r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1229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966F891-39E4-4949-84B5-293BD1F65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07" y="1524000"/>
            <a:ext cx="6117446" cy="4684464"/>
          </a:xfrm>
          <a:prstGeom prst="rect">
            <a:avLst/>
          </a:prstGeom>
        </p:spPr>
      </p:pic>
      <p:sp>
        <p:nvSpPr>
          <p:cNvPr id="4" name="Rectangle 10"/>
          <p:cNvSpPr/>
          <p:nvPr/>
        </p:nvSpPr>
        <p:spPr>
          <a:xfrm>
            <a:off x="4038600" y="3657600"/>
            <a:ext cx="6637866" cy="1654481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304800" y="673897"/>
            <a:ext cx="6117446" cy="719623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r>
              <a:rPr lang="zh-CN" altLang="en-US" sz="2700">
                <a:solidFill>
                  <a:schemeClr val="accent1">
                    <a:lumMod val="50000"/>
                  </a:schemeClr>
                </a:solidFill>
              </a:rPr>
              <a:t>机器学习与金融应用</a:t>
            </a:r>
            <a:endParaRPr lang="zh-CN" altLang="zh-CN" sz="27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4038600" y="3657600"/>
            <a:ext cx="304800" cy="1654481"/>
          </a:xfrm>
          <a:prstGeom prst="rect">
            <a:avLst/>
          </a:prstGeom>
          <a:solidFill>
            <a:srgbClr val="EB641B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359807" y="665099"/>
            <a:ext cx="187820" cy="73123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dirty="0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343400" y="3827594"/>
            <a:ext cx="6142566" cy="1280888"/>
          </a:xfrm>
        </p:spPr>
        <p:txBody>
          <a:bodyPr anchor="ctr"/>
          <a:lstStyle>
            <a:lvl1pPr algn="ctr">
              <a:defRPr sz="28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40708B9-446E-0C7E-F844-C454216BE5B8}"/>
              </a:ext>
            </a:extLst>
          </p:cNvPr>
          <p:cNvSpPr txBox="1"/>
          <p:nvPr userDrawn="1"/>
        </p:nvSpPr>
        <p:spPr>
          <a:xfrm>
            <a:off x="5694833" y="5525434"/>
            <a:ext cx="4211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+mj-ea"/>
                <a:ea typeface="+mj-ea"/>
              </a:rPr>
              <a:t>张春越 </a:t>
            </a:r>
            <a:r>
              <a:rPr lang="en-US" altLang="zh-CN" sz="2800">
                <a:latin typeface="+mj-ea"/>
                <a:ea typeface="+mj-ea"/>
              </a:rPr>
              <a:t>@ 1-Aug-22</a:t>
            </a:r>
            <a:endParaRPr lang="zh-CN" altLang="en-US" sz="28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1443204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22BBD6FA-A54A-485F-87D9-C9652F586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07" y="1524000"/>
            <a:ext cx="6117446" cy="4684464"/>
          </a:xfrm>
          <a:prstGeom prst="rect">
            <a:avLst/>
          </a:prstGeom>
        </p:spPr>
      </p:pic>
      <p:sp>
        <p:nvSpPr>
          <p:cNvPr id="16" name="Rectangle 10">
            <a:extLst>
              <a:ext uri="{FF2B5EF4-FFF2-40B4-BE49-F238E27FC236}">
                <a16:creationId xmlns:a16="http://schemas.microsoft.com/office/drawing/2014/main" id="{80B6937C-32A7-4CC7-BE4A-AB7A564C7186}"/>
              </a:ext>
            </a:extLst>
          </p:cNvPr>
          <p:cNvSpPr/>
          <p:nvPr/>
        </p:nvSpPr>
        <p:spPr>
          <a:xfrm>
            <a:off x="4038600" y="3657600"/>
            <a:ext cx="6637866" cy="1654481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EDC16F34-8BA1-4A4E-B0D4-81397E1E7CD0}"/>
              </a:ext>
            </a:extLst>
          </p:cNvPr>
          <p:cNvSpPr/>
          <p:nvPr/>
        </p:nvSpPr>
        <p:spPr>
          <a:xfrm>
            <a:off x="4038600" y="3657600"/>
            <a:ext cx="304800" cy="1654481"/>
          </a:xfrm>
          <a:prstGeom prst="rect">
            <a:avLst/>
          </a:prstGeom>
          <a:solidFill>
            <a:srgbClr val="EB641B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8" name="Title 7">
            <a:extLst>
              <a:ext uri="{FF2B5EF4-FFF2-40B4-BE49-F238E27FC236}">
                <a16:creationId xmlns:a16="http://schemas.microsoft.com/office/drawing/2014/main" id="{66A552C8-61F4-43FC-A974-9DE54534B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43400" y="3827594"/>
            <a:ext cx="6142566" cy="1280888"/>
          </a:xfrm>
        </p:spPr>
        <p:txBody>
          <a:bodyPr anchor="ctr"/>
          <a:lstStyle>
            <a:lvl1pPr algn="ctr">
              <a:defRPr sz="28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626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5050A8B-65E7-4672-9976-F9678ACCF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B69B4C9B-667A-475B-923C-B441E63112E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609600" y="990600"/>
            <a:ext cx="109728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baseline="0">
                <a:latin typeface="+mn-lt"/>
              </a:defRPr>
            </a:lvl1pPr>
            <a:lvl2pPr>
              <a:defRPr baseline="0">
                <a:latin typeface="+mn-lt"/>
              </a:defRPr>
            </a:lvl2pPr>
            <a:lvl3pPr>
              <a:defRPr baseline="0">
                <a:latin typeface="+mn-lt"/>
              </a:defRPr>
            </a:lvl3pPr>
            <a:lvl4pPr>
              <a:defRPr baseline="0">
                <a:latin typeface="+mn-lt"/>
              </a:defRPr>
            </a:lvl4pPr>
            <a:lvl5pPr>
              <a:defRPr baseline="0">
                <a:latin typeface="+mn-lt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13092314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A3B309-5F91-4EC3-B303-AAA2C6672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72598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82554C09-2158-4702-9B4A-E0C68913C689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609600" y="1066799"/>
            <a:ext cx="5486400" cy="518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baseline="0">
                <a:latin typeface="+mn-lt"/>
              </a:defRPr>
            </a:lvl1pPr>
            <a:lvl2pPr>
              <a:defRPr baseline="0">
                <a:latin typeface="+mn-lt"/>
              </a:defRPr>
            </a:lvl2pPr>
            <a:lvl3pPr>
              <a:defRPr baseline="0">
                <a:latin typeface="+mn-lt"/>
              </a:defRPr>
            </a:lvl3pPr>
            <a:lvl4pPr>
              <a:defRPr baseline="0">
                <a:latin typeface="+mn-lt"/>
              </a:defRPr>
            </a:lvl4pPr>
            <a:lvl5pPr>
              <a:defRPr baseline="0">
                <a:latin typeface="+mn-lt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6DDB8618-EAD8-4F6C-91B0-8D6B79685A8E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6248400" y="1066800"/>
            <a:ext cx="5334000" cy="5181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3866493-C33C-47CF-99CE-6E19EE056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BBF6941-949E-4A04-9A27-6C5758225CF1}"/>
              </a:ext>
            </a:extLst>
          </p:cNvPr>
          <p:cNvCxnSpPr/>
          <p:nvPr/>
        </p:nvCxnSpPr>
        <p:spPr>
          <a:xfrm>
            <a:off x="6172200" y="1066800"/>
            <a:ext cx="0" cy="518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95034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82554C09-2158-4702-9B4A-E0C68913C689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609599" y="990600"/>
            <a:ext cx="5885794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baseline="0">
                <a:latin typeface="+mn-lt"/>
              </a:defRPr>
            </a:lvl1pPr>
            <a:lvl2pPr>
              <a:defRPr baseline="0">
                <a:latin typeface="+mn-lt"/>
              </a:defRPr>
            </a:lvl2pPr>
            <a:lvl3pPr>
              <a:defRPr baseline="0">
                <a:latin typeface="+mn-lt"/>
              </a:defRPr>
            </a:lvl3pPr>
            <a:lvl4pPr>
              <a:defRPr baseline="0">
                <a:latin typeface="+mn-lt"/>
              </a:defRPr>
            </a:lvl4pPr>
            <a:lvl5pPr>
              <a:defRPr baseline="0">
                <a:latin typeface="+mn-lt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3866493-C33C-47CF-99CE-6E19EE056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F4E9E31A-5EEF-4165-B7AF-A4322917E67F}"/>
              </a:ext>
            </a:extLst>
          </p:cNvPr>
          <p:cNvCxnSpPr>
            <a:cxnSpLocks/>
          </p:cNvCxnSpPr>
          <p:nvPr/>
        </p:nvCxnSpPr>
        <p:spPr>
          <a:xfrm>
            <a:off x="6553200" y="1066800"/>
            <a:ext cx="0" cy="533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016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6447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152401"/>
            <a:ext cx="10972800" cy="73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09600" y="990599"/>
            <a:ext cx="10972800" cy="541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  <a:endParaRPr lang="en-US" altLang="zh-CN" dirty="0"/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609600" y="898949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4DA9BC6-43CA-408A-BEB7-8746EA49C870}"/>
              </a:ext>
            </a:extLst>
          </p:cNvPr>
          <p:cNvSpPr txBox="1">
            <a:spLocks/>
          </p:cNvSpPr>
          <p:nvPr/>
        </p:nvSpPr>
        <p:spPr>
          <a:xfrm>
            <a:off x="4114800" y="6492875"/>
            <a:ext cx="396240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sz="1400">
                <a:latin typeface="+mn-ea"/>
                <a:ea typeface="+mn-ea"/>
              </a:rPr>
              <a:t>《</a:t>
            </a:r>
            <a:r>
              <a:rPr lang="zh-CN" altLang="en-US" sz="1400">
                <a:latin typeface="+mn-ea"/>
                <a:ea typeface="+mn-ea"/>
              </a:rPr>
              <a:t>机器学习与金融应用</a:t>
            </a:r>
            <a:r>
              <a:rPr lang="en-US" altLang="zh-CN" sz="1400">
                <a:latin typeface="+mn-ea"/>
                <a:ea typeface="+mn-ea"/>
              </a:rPr>
              <a:t>》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5ED38AFC-6FCA-41F0-B286-064BF4E13FFB}"/>
              </a:ext>
            </a:extLst>
          </p:cNvPr>
          <p:cNvSpPr/>
          <p:nvPr/>
        </p:nvSpPr>
        <p:spPr>
          <a:xfrm>
            <a:off x="10972800" y="6521549"/>
            <a:ext cx="37542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Straight Connector 27">
            <a:extLst>
              <a:ext uri="{FF2B5EF4-FFF2-40B4-BE49-F238E27FC236}">
                <a16:creationId xmlns:a16="http://schemas.microsoft.com/office/drawing/2014/main" id="{D59285DE-C1F6-4B21-8CFE-2BDB4A08D1B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0" y="6477000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95734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Calibri" panose="020F050202020403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Calibri" panose="020F050202020403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Calibri" panose="020F050202020403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Calibri" panose="020F0502020204030204" pitchFamily="34" charset="0"/>
        </a:defRPr>
      </a:lvl5pPr>
      <a:lvl6pPr marL="257175"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Calibri" panose="020F0502020204030204" pitchFamily="34" charset="0"/>
        </a:defRPr>
      </a:lvl6pPr>
      <a:lvl7pPr marL="514350"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Calibri" panose="020F0502020204030204" pitchFamily="34" charset="0"/>
        </a:defRPr>
      </a:lvl7pPr>
      <a:lvl8pPr marL="771525"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Calibri" panose="020F0502020204030204" pitchFamily="34" charset="0"/>
        </a:defRPr>
      </a:lvl8pPr>
      <a:lvl9pPr marL="1028700"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153591" indent="-153591" algn="l" rtl="0" eaLnBrk="1" fontAlgn="base" hangingPunct="1">
        <a:spcBef>
          <a:spcPts val="338"/>
        </a:spcBef>
        <a:spcAft>
          <a:spcPct val="0"/>
        </a:spcAft>
        <a:buClr>
          <a:srgbClr val="000000"/>
        </a:buClr>
        <a:buSzPct val="76000"/>
        <a:buFont typeface="Wingdings 3" panose="05040102010807070707" pitchFamily="18" charset="2"/>
        <a:buChar char=""/>
        <a:defRPr lang="en-US" altLang="zh-CN" sz="3200" kern="1200" baseline="0" dirty="0" smtClean="0">
          <a:solidFill>
            <a:srgbClr val="C00000"/>
          </a:solidFill>
          <a:latin typeface="+mn-lt"/>
          <a:ea typeface="+mn-ea"/>
          <a:cs typeface="Arial" panose="020B0604020202020204" pitchFamily="34" charset="0"/>
        </a:defRPr>
      </a:lvl1pPr>
      <a:lvl2pPr marL="308075" indent="-153591" algn="l" rtl="0" eaLnBrk="1" fontAlgn="base" hangingPunct="1">
        <a:spcBef>
          <a:spcPts val="281"/>
        </a:spcBef>
        <a:spcAft>
          <a:spcPct val="0"/>
        </a:spcAft>
        <a:buClr>
          <a:srgbClr val="000000"/>
        </a:buClr>
        <a:buSzPct val="76000"/>
        <a:buFont typeface="Wingdings 3" panose="05040102010807070707" pitchFamily="18" charset="2"/>
        <a:buChar char=""/>
        <a:defRPr sz="2800" kern="1200" baseline="0">
          <a:solidFill>
            <a:srgbClr val="000000"/>
          </a:solidFill>
          <a:latin typeface="+mn-lt"/>
          <a:ea typeface="+mn-ea"/>
          <a:cs typeface="+mn-cs"/>
        </a:defRPr>
      </a:lvl2pPr>
      <a:lvl3pPr marL="462558" indent="-128588" algn="l" rtl="0" eaLnBrk="1" fontAlgn="base" hangingPunct="1">
        <a:spcBef>
          <a:spcPts val="281"/>
        </a:spcBef>
        <a:spcAft>
          <a:spcPct val="0"/>
        </a:spcAft>
        <a:buClr>
          <a:srgbClr val="000000"/>
        </a:buClr>
        <a:buSzPct val="76000"/>
        <a:buFont typeface="Wingdings 3" panose="05040102010807070707" pitchFamily="18" charset="2"/>
        <a:buChar char=""/>
        <a:defRPr sz="2400" kern="1200" baseline="0">
          <a:solidFill>
            <a:schemeClr val="accent1"/>
          </a:solidFill>
          <a:latin typeface="+mn-lt"/>
          <a:ea typeface="+mn-ea"/>
          <a:cs typeface="+mn-cs"/>
        </a:defRPr>
      </a:lvl3pPr>
      <a:lvl4pPr marL="617042" indent="-128588" algn="l" rtl="0" eaLnBrk="1" fontAlgn="base" hangingPunct="1">
        <a:spcBef>
          <a:spcPts val="225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771525" indent="-128588" algn="l" rtl="0" eaLnBrk="1" fontAlgn="base" hangingPunct="1">
        <a:spcBef>
          <a:spcPts val="169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350" kern="1200" baseline="0">
          <a:solidFill>
            <a:schemeClr val="tx1"/>
          </a:solidFill>
          <a:latin typeface="+mn-ea"/>
          <a:ea typeface="+mn-ea"/>
          <a:cs typeface="+mn-cs"/>
        </a:defRPr>
      </a:lvl5pPr>
      <a:lvl6pPr marL="925830" indent="-102870" algn="l" rtl="0" eaLnBrk="1" latinLnBrk="0" hangingPunct="1">
        <a:spcBef>
          <a:spcPts val="169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028700" indent="-102870" algn="l" rtl="0" eaLnBrk="1" latinLnBrk="0" hangingPunct="1">
        <a:spcBef>
          <a:spcPts val="169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788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131570" indent="-102870" algn="l" rtl="0" eaLnBrk="1" latinLnBrk="0" hangingPunct="1">
        <a:spcBef>
          <a:spcPts val="169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788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234440" indent="-102870" algn="l" rtl="0" eaLnBrk="1" latinLnBrk="0" hangingPunct="1">
        <a:spcBef>
          <a:spcPts val="169"/>
        </a:spcBef>
        <a:buClr>
          <a:srgbClr val="9FB8CD"/>
        </a:buClr>
        <a:buSzPct val="75000"/>
        <a:buFont typeface="Wingdings 3"/>
        <a:buChar char=""/>
        <a:defRPr kumimoji="0" lang="en-US" sz="675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10.wmf"/><Relationship Id="rId7" Type="http://schemas.openxmlformats.org/officeDocument/2006/relationships/image" Target="../media/image1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14.jpeg"/><Relationship Id="rId4" Type="http://schemas.openxmlformats.org/officeDocument/2006/relationships/oleObject" Target="../embeddings/oleObject2.bin"/><Relationship Id="rId9" Type="http://schemas.openxmlformats.org/officeDocument/2006/relationships/image" Target="../media/image13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tmp"/><Relationship Id="rId4" Type="http://schemas.openxmlformats.org/officeDocument/2006/relationships/image" Target="../media/image43.tmp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tmp"/><Relationship Id="rId5" Type="http://schemas.openxmlformats.org/officeDocument/2006/relationships/image" Target="../media/image43.tmp"/><Relationship Id="rId4" Type="http://schemas.openxmlformats.org/officeDocument/2006/relationships/image" Target="../media/image46.tm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tmp"/><Relationship Id="rId4" Type="http://schemas.openxmlformats.org/officeDocument/2006/relationships/image" Target="../media/image57.tm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mp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63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jpe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10.wmf"/><Relationship Id="rId7" Type="http://schemas.openxmlformats.org/officeDocument/2006/relationships/image" Target="../media/image1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14.jpeg"/><Relationship Id="rId4" Type="http://schemas.openxmlformats.org/officeDocument/2006/relationships/oleObject" Target="../embeddings/oleObject2.bin"/><Relationship Id="rId9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A0016-E66D-93E6-40C7-C860BC9050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4400" b="1"/>
              <a:t>第一章 机器学习概述</a:t>
            </a:r>
          </a:p>
        </p:txBody>
      </p:sp>
    </p:spTree>
    <p:extLst>
      <p:ext uri="{BB962C8B-B14F-4D97-AF65-F5344CB8AC3E}">
        <p14:creationId xmlns:p14="http://schemas.microsoft.com/office/powerpoint/2010/main" val="4029782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/>
              <a:t>了解机器学习的基本概念</a:t>
            </a:r>
          </a:p>
        </p:txBody>
      </p:sp>
      <p:grpSp>
        <p:nvGrpSpPr>
          <p:cNvPr id="42" name="画布 42"/>
          <p:cNvGrpSpPr/>
          <p:nvPr/>
        </p:nvGrpSpPr>
        <p:grpSpPr>
          <a:xfrm>
            <a:off x="3768090" y="3482750"/>
            <a:ext cx="7876540" cy="2285590"/>
            <a:chOff x="0" y="-92258"/>
            <a:chExt cx="5655475" cy="1641023"/>
          </a:xfrm>
        </p:grpSpPr>
        <p:sp>
          <p:nvSpPr>
            <p:cNvPr id="4" name="画布 42"/>
            <p:cNvSpPr>
              <a:spLocks noChangeAspect="1"/>
            </p:cNvSpPr>
            <p:nvPr/>
          </p:nvSpPr>
          <p:spPr>
            <a:xfrm>
              <a:off x="0" y="0"/>
              <a:ext cx="5274310" cy="1548765"/>
            </a:xfrm>
            <a:solidFill>
              <a:prstClr val="white"/>
            </a:solidFill>
          </p:spPr>
        </p:sp>
        <p:sp>
          <p:nvSpPr>
            <p:cNvPr id="33" name="箭头: 上 33"/>
            <p:cNvSpPr/>
            <p:nvPr/>
          </p:nvSpPr>
          <p:spPr>
            <a:xfrm>
              <a:off x="1192579" y="602057"/>
              <a:ext cx="337457" cy="315685"/>
            </a:xfrm>
            <a:prstGeom prst="up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矩形: 圆角 34"/>
            <p:cNvSpPr/>
            <p:nvPr/>
          </p:nvSpPr>
          <p:spPr>
            <a:xfrm>
              <a:off x="206828" y="36000"/>
              <a:ext cx="2253343" cy="522514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</p:sp>
        <p:sp>
          <p:nvSpPr>
            <p:cNvPr id="35" name="矩形: 圆角 35"/>
            <p:cNvSpPr/>
            <p:nvPr/>
          </p:nvSpPr>
          <p:spPr>
            <a:xfrm>
              <a:off x="206828" y="956229"/>
              <a:ext cx="2252980" cy="521970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</p:sp>
        <p:sp>
          <p:nvSpPr>
            <p:cNvPr id="36" name="箭头: 五边形 36"/>
            <p:cNvSpPr/>
            <p:nvPr/>
          </p:nvSpPr>
          <p:spPr>
            <a:xfrm>
              <a:off x="2355979" y="118027"/>
              <a:ext cx="870856" cy="377787"/>
            </a:xfrm>
            <a:prstGeom prst="homePlate">
              <a:avLst>
                <a:gd name="adj" fmla="val 21186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b="1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已知数据</a:t>
              </a:r>
            </a:p>
          </p:txBody>
        </p:sp>
        <p:sp>
          <p:nvSpPr>
            <p:cNvPr id="37" name="箭头: 五边形 37"/>
            <p:cNvSpPr/>
            <p:nvPr/>
          </p:nvSpPr>
          <p:spPr>
            <a:xfrm>
              <a:off x="2334208" y="1031982"/>
              <a:ext cx="903515" cy="397539"/>
            </a:xfrm>
            <a:prstGeom prst="homePlate">
              <a:avLst>
                <a:gd name="adj" fmla="val 28094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2400" b="1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学习</a:t>
              </a:r>
              <a:endParaRPr lang="en-US" altLang="zh-CN" sz="2400" b="1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38" name="箭头: 上 38"/>
            <p:cNvSpPr/>
            <p:nvPr/>
          </p:nvSpPr>
          <p:spPr>
            <a:xfrm rot="5400000">
              <a:off x="4139436" y="694099"/>
              <a:ext cx="606344" cy="529253"/>
            </a:xfrm>
            <a:prstGeom prst="up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05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 </a:t>
              </a:r>
            </a:p>
          </p:txBody>
        </p:sp>
        <p:sp>
          <p:nvSpPr>
            <p:cNvPr id="40" name="文本框 2"/>
            <p:cNvSpPr txBox="1">
              <a:spLocks noChangeArrowheads="1"/>
            </p:cNvSpPr>
            <p:nvPr/>
          </p:nvSpPr>
          <p:spPr bwMode="auto">
            <a:xfrm>
              <a:off x="4154286" y="811552"/>
              <a:ext cx="625542" cy="47120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/>
              <a:r>
                <a:rPr lang="en-US" altLang="zh-CN" sz="2000" b="1" kern="100">
                  <a:solidFill>
                    <a:srgbClr val="FFFFFF"/>
                  </a:solidFill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预测</a:t>
              </a:r>
            </a:p>
          </p:txBody>
        </p:sp>
        <p:pic>
          <p:nvPicPr>
            <p:cNvPr id="170" name="图片 170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391535" y="659765"/>
              <a:ext cx="707390" cy="7073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" name="文本框 2"/>
            <p:cNvSpPr txBox="1">
              <a:spLocks noChangeArrowheads="1"/>
            </p:cNvSpPr>
            <p:nvPr/>
          </p:nvSpPr>
          <p:spPr bwMode="auto">
            <a:xfrm>
              <a:off x="522507" y="150684"/>
              <a:ext cx="1534895" cy="36804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/>
              <a:r>
                <a:rPr lang="en-US" altLang="zh-CN" sz="2000" b="1" kern="100">
                  <a:solidFill>
                    <a:srgbClr val="0D0D0D"/>
                  </a:solidFill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收集的大量数据</a:t>
              </a:r>
            </a:p>
          </p:txBody>
        </p:sp>
        <p:sp>
          <p:nvSpPr>
            <p:cNvPr id="172" name="文本框 2"/>
            <p:cNvSpPr txBox="1">
              <a:spLocks noChangeArrowheads="1"/>
            </p:cNvSpPr>
            <p:nvPr/>
          </p:nvSpPr>
          <p:spPr bwMode="auto">
            <a:xfrm>
              <a:off x="1061783" y="1061856"/>
              <a:ext cx="777943" cy="3676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/>
              <a:r>
                <a:rPr lang="en-US" altLang="zh-CN" sz="2400" b="1" kern="100">
                  <a:solidFill>
                    <a:srgbClr val="0D0D0D"/>
                  </a:solidFill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算法</a:t>
              </a:r>
            </a:p>
          </p:txBody>
        </p:sp>
        <p:sp>
          <p:nvSpPr>
            <p:cNvPr id="184" name="文本框 2"/>
            <p:cNvSpPr txBox="1">
              <a:spLocks noChangeArrowheads="1"/>
            </p:cNvSpPr>
            <p:nvPr/>
          </p:nvSpPr>
          <p:spPr bwMode="auto">
            <a:xfrm>
              <a:off x="4893144" y="803717"/>
              <a:ext cx="762331" cy="36747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/>
              <a:r>
                <a:rPr lang="en-US" altLang="zh-CN" sz="2800" b="1" kern="100">
                  <a:solidFill>
                    <a:srgbClr val="0D0D0D"/>
                  </a:solidFill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结果</a:t>
              </a:r>
            </a:p>
          </p:txBody>
        </p:sp>
        <p:sp>
          <p:nvSpPr>
            <p:cNvPr id="192" name="云形 192"/>
            <p:cNvSpPr/>
            <p:nvPr/>
          </p:nvSpPr>
          <p:spPr>
            <a:xfrm>
              <a:off x="3374865" y="-92258"/>
              <a:ext cx="1255567" cy="688149"/>
            </a:xfrm>
            <a:prstGeom prst="cloud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05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 </a:t>
              </a:r>
            </a:p>
          </p:txBody>
        </p:sp>
        <p:sp>
          <p:nvSpPr>
            <p:cNvPr id="148" name="文本框 2"/>
            <p:cNvSpPr txBox="1">
              <a:spLocks noChangeArrowheads="1"/>
            </p:cNvSpPr>
            <p:nvPr/>
          </p:nvSpPr>
          <p:spPr bwMode="auto">
            <a:xfrm>
              <a:off x="3502320" y="36000"/>
              <a:ext cx="959505" cy="50825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ctr"/>
              <a:r>
                <a:rPr lang="en-US" altLang="zh-CN" sz="2000" b="1" kern="100">
                  <a:ln w="9525" cap="rnd" cmpd="sng" algn="ctr">
                    <a:solidFill>
                      <a:srgbClr val="000000"/>
                    </a:solidFill>
                    <a:prstDash val="solid"/>
                    <a:bevel/>
                  </a:ln>
                  <a:solidFill>
                    <a:srgbClr val="002060"/>
                  </a:solidFill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形成适合的模型</a:t>
              </a: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84559" y="4194561"/>
            <a:ext cx="3855085" cy="13088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让</a:t>
            </a:r>
            <a:r>
              <a:rPr lang="en-US" altLang="zh-CN" sz="2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</a:t>
            </a:r>
            <a:r>
              <a:rPr lang="zh-CN" altLang="en-US" sz="2800">
                <a:solidFill>
                  <a:srgbClr val="2279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计算机</a:t>
            </a:r>
            <a:r>
              <a:rPr lang="en-US" altLang="zh-CN" sz="2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lang="zh-CN" altLang="en-US" sz="28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学习</a:t>
            </a:r>
            <a:endParaRPr lang="en-US" altLang="zh-CN" sz="280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解决问题</a:t>
            </a:r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1344930" y="2298693"/>
            <a:ext cx="9687560" cy="841375"/>
          </a:xfrm>
          <a:prstGeom prst="rect">
            <a:avLst/>
          </a:prstGeom>
          <a:noFill/>
          <a:ln w="9525">
            <a:noFill/>
          </a:ln>
        </p:spPr>
        <p:txBody>
          <a:bodyPr lIns="115214" tIns="57607" rIns="115214" bIns="57607"/>
          <a:lstStyle>
            <a:lvl1pPr marL="609600" indent="-6096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2279FE"/>
              </a:buClr>
              <a:buFont typeface="Wingdings" panose="05000000000000000000" charset="0"/>
              <a:buChar char="u"/>
              <a:defRPr sz="317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1pPr>
            <a:lvl2pPr marL="1066800" lvl="1" indent="-4572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2279FE"/>
              </a:buClr>
              <a:buSzPct val="90000"/>
              <a:buFont typeface="Wingdings" panose="05000000000000000000" charset="0"/>
              <a:buChar char="u"/>
              <a:defRPr sz="29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2pPr>
            <a:lvl3pPr marL="1600200" lvl="2" indent="-381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2279FE"/>
              </a:buClr>
              <a:buSzPct val="85000"/>
              <a:buFont typeface="Wingdings" panose="05000000000000000000" charset="0"/>
              <a:buChar char="p"/>
              <a:defRPr sz="2645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3pPr>
            <a:lvl4pPr marL="2209800" lvl="3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279FE"/>
              </a:buClr>
              <a:buFont typeface="Wingdings" panose="05000000000000000000" charset="0"/>
              <a:buChar char="p"/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4pPr>
            <a:lvl5pPr marL="2743200" lvl="4" indent="-3048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0C101"/>
              </a:buClr>
              <a:buFont typeface="Wingdings" panose="05000000000000000000" pitchFamily="2" charset="2"/>
              <a:buChar char="n"/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5pPr>
            <a:lvl6pPr marL="3352165" lvl="5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6pPr>
            <a:lvl7pPr marL="3961765" lvl="6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7pPr>
            <a:lvl8pPr marL="4571365" lvl="7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8pPr>
            <a:lvl9pPr marL="5180965" lvl="8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9pPr>
          </a:lstStyle>
          <a:p>
            <a:pPr>
              <a:buFont typeface="Wingdings" panose="05000000000000000000" charset="0"/>
              <a:buChar char="n"/>
            </a:pPr>
            <a:r>
              <a:rPr lang="zh-CN" altLang="en-US" sz="2400"/>
              <a:t>1．机器学习的过程化释义</a:t>
            </a:r>
            <a:r>
              <a:rPr lang="en-US" altLang="zh-CN" sz="2000" b="0"/>
              <a:t>        </a:t>
            </a:r>
          </a:p>
          <a:p>
            <a:pPr marL="0" lvl="0" indent="0" algn="l">
              <a:buSzTx/>
              <a:buNone/>
            </a:pPr>
            <a:r>
              <a:rPr lang="en-US" altLang="zh-CN" sz="2000" b="0"/>
              <a:t>              </a:t>
            </a:r>
            <a:endParaRPr lang="en-US" altLang="zh-CN" sz="2000" b="0">
              <a:solidFill>
                <a:srgbClr val="2279FE"/>
              </a:solidFill>
            </a:endParaRPr>
          </a:p>
        </p:txBody>
      </p:sp>
      <p:sp>
        <p:nvSpPr>
          <p:cNvPr id="11" name="内容占位符 2"/>
          <p:cNvSpPr>
            <a:spLocks noGrp="1"/>
          </p:cNvSpPr>
          <p:nvPr/>
        </p:nvSpPr>
        <p:spPr>
          <a:xfrm>
            <a:off x="609600" y="1297940"/>
            <a:ext cx="11231245" cy="812165"/>
          </a:xfrm>
          <a:prstGeom prst="rect">
            <a:avLst/>
          </a:prstGeom>
          <a:noFill/>
          <a:ln w="9525">
            <a:noFill/>
          </a:ln>
        </p:spPr>
        <p:txBody>
          <a:bodyPr lIns="115214" tIns="57607" rIns="115214" bIns="57607"/>
          <a:lstStyle>
            <a:lvl1pPr marL="609600" indent="-6096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2279FE"/>
              </a:buClr>
              <a:buFont typeface="Wingdings" panose="05000000000000000000" charset="0"/>
              <a:buChar char="u"/>
              <a:defRPr sz="317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1pPr>
            <a:lvl2pPr marL="1066800" lvl="1" indent="-4572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2279FE"/>
              </a:buClr>
              <a:buSzPct val="90000"/>
              <a:buFont typeface="Wingdings" panose="05000000000000000000" charset="0"/>
              <a:buChar char="u"/>
              <a:defRPr sz="29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2pPr>
            <a:lvl3pPr marL="1600200" lvl="2" indent="-381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2279FE"/>
              </a:buClr>
              <a:buSzPct val="85000"/>
              <a:buFont typeface="Wingdings" panose="05000000000000000000" charset="0"/>
              <a:buChar char="p"/>
              <a:defRPr sz="2645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3pPr>
            <a:lvl4pPr marL="2209800" lvl="3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279FE"/>
              </a:buClr>
              <a:buFont typeface="Wingdings" panose="05000000000000000000" charset="0"/>
              <a:buChar char="p"/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4pPr>
            <a:lvl5pPr marL="2743200" lvl="4" indent="-3048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0C101"/>
              </a:buClr>
              <a:buFont typeface="Wingdings" panose="05000000000000000000" pitchFamily="2" charset="2"/>
              <a:buChar char="n"/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5pPr>
            <a:lvl6pPr marL="3352165" lvl="5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6pPr>
            <a:lvl7pPr marL="3961765" lvl="6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7pPr>
            <a:lvl8pPr marL="4571365" lvl="7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8pPr>
            <a:lvl9pPr marL="5180965" lvl="8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9pPr>
          </a:lstStyle>
          <a:p>
            <a:r>
              <a:rPr lang="zh-CN" altLang="en-US" sz="3600"/>
              <a:t>什么是机器学习</a:t>
            </a:r>
            <a:r>
              <a:rPr lang="en-US" altLang="zh-CN" sz="3600"/>
              <a:t>(Machine Learning)</a:t>
            </a:r>
            <a:endParaRPr lang="en-US" altLang="zh-CN" sz="2800"/>
          </a:p>
          <a:p>
            <a:pPr marL="0" lvl="0" indent="0" algn="l">
              <a:buSzTx/>
              <a:buNone/>
            </a:pPr>
            <a:r>
              <a:rPr lang="en-US" altLang="zh-CN" sz="2000" b="0"/>
              <a:t>    </a:t>
            </a:r>
            <a:endParaRPr lang="zh-CN" altLang="en-US" sz="2000" b="0">
              <a:solidFill>
                <a:srgbClr val="2279FE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b="1"/>
              <a:t>了解机器学习的基本概念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6120" y="3058809"/>
            <a:ext cx="6543675" cy="3144520"/>
          </a:xfrm>
        </p:spPr>
        <p:txBody>
          <a:bodyPr/>
          <a:lstStyle/>
          <a:p>
            <a:pPr marL="609600" lvl="1" indent="0" algn="l">
              <a:buSzTx/>
              <a:buNone/>
            </a:pPr>
            <a:r>
              <a:rPr lang="zh-CN" altLang="en-US" sz="3200" b="0">
                <a:solidFill>
                  <a:srgbClr val="2279FE"/>
                </a:solidFill>
              </a:rPr>
              <a:t>机器学习</a:t>
            </a:r>
            <a:r>
              <a:rPr lang="zh-CN" altLang="en-US" b="0"/>
              <a:t>是人工智能的一个</a:t>
            </a:r>
            <a:r>
              <a:rPr lang="zh-CN" altLang="en-US" b="0">
                <a:solidFill>
                  <a:srgbClr val="2279FE"/>
                </a:solidFill>
              </a:rPr>
              <a:t>子领域</a:t>
            </a:r>
            <a:r>
              <a:rPr lang="zh-CN" altLang="en-US" b="0"/>
              <a:t>。人工智能所包含的范围更广，例如，知识图谱、数据挖掘</a:t>
            </a:r>
            <a:r>
              <a:rPr lang="zh-CN" altLang="en-US"/>
              <a:t>。</a:t>
            </a:r>
          </a:p>
          <a:p>
            <a:pPr marL="609600" lvl="1" indent="0" algn="l">
              <a:buSzTx/>
              <a:buNone/>
            </a:pPr>
            <a:r>
              <a:rPr lang="zh-CN" altLang="en-US" sz="3200" b="0">
                <a:solidFill>
                  <a:srgbClr val="2279FE"/>
                </a:solidFill>
              </a:rPr>
              <a:t>人工智能</a:t>
            </a:r>
            <a:r>
              <a:rPr lang="zh-CN" altLang="en-US" b="0"/>
              <a:t>是可以让计算机程序具备像人脑一样工作的能力。</a:t>
            </a:r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7355840" y="1371601"/>
            <a:ext cx="4607560" cy="4343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内容占位符 2"/>
          <p:cNvSpPr>
            <a:spLocks noGrp="1"/>
          </p:cNvSpPr>
          <p:nvPr/>
        </p:nvSpPr>
        <p:spPr>
          <a:xfrm>
            <a:off x="1300480" y="2035175"/>
            <a:ext cx="9687560" cy="841375"/>
          </a:xfrm>
          <a:prstGeom prst="rect">
            <a:avLst/>
          </a:prstGeom>
          <a:noFill/>
          <a:ln w="9525">
            <a:noFill/>
          </a:ln>
        </p:spPr>
        <p:txBody>
          <a:bodyPr lIns="115214" tIns="57607" rIns="115214" bIns="57607"/>
          <a:lstStyle>
            <a:lvl1pPr marL="609600" indent="-6096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2279FE"/>
              </a:buClr>
              <a:buFont typeface="Wingdings" panose="05000000000000000000" charset="0"/>
              <a:buChar char="u"/>
              <a:defRPr sz="317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1pPr>
            <a:lvl2pPr marL="1066800" lvl="1" indent="-4572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2279FE"/>
              </a:buClr>
              <a:buSzPct val="90000"/>
              <a:buFont typeface="Wingdings" panose="05000000000000000000" charset="0"/>
              <a:buChar char="u"/>
              <a:defRPr sz="29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2pPr>
            <a:lvl3pPr marL="1600200" lvl="2" indent="-381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2279FE"/>
              </a:buClr>
              <a:buSzPct val="85000"/>
              <a:buFont typeface="Wingdings" panose="05000000000000000000" charset="0"/>
              <a:buChar char="p"/>
              <a:defRPr sz="2645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3pPr>
            <a:lvl4pPr marL="2209800" lvl="3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279FE"/>
              </a:buClr>
              <a:buFont typeface="Wingdings" panose="05000000000000000000" charset="0"/>
              <a:buChar char="p"/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4pPr>
            <a:lvl5pPr marL="2743200" lvl="4" indent="-3048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0C101"/>
              </a:buClr>
              <a:buFont typeface="Wingdings" panose="05000000000000000000" pitchFamily="2" charset="2"/>
              <a:buChar char="n"/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5pPr>
            <a:lvl6pPr marL="3352165" lvl="5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6pPr>
            <a:lvl7pPr marL="3961765" lvl="6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7pPr>
            <a:lvl8pPr marL="4571365" lvl="7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8pPr>
            <a:lvl9pPr marL="5180965" lvl="8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9pPr>
          </a:lstStyle>
          <a:p>
            <a:pPr>
              <a:buFont typeface="Wingdings" panose="05000000000000000000" charset="0"/>
              <a:buChar char="n"/>
            </a:pPr>
            <a:r>
              <a:rPr lang="en-US" altLang="zh-CN" sz="3200"/>
              <a:t>2</a:t>
            </a:r>
            <a:r>
              <a:rPr lang="zh-CN" altLang="en-US" sz="3200"/>
              <a:t>．</a:t>
            </a:r>
            <a:r>
              <a:rPr lang="zh-CN" altLang="en-US" sz="3200">
                <a:sym typeface="+mn-ea"/>
              </a:rPr>
              <a:t>机器学习与人工智能</a:t>
            </a:r>
            <a:r>
              <a:rPr lang="en-US" altLang="zh-CN" sz="2800" b="0"/>
              <a:t>        </a:t>
            </a:r>
            <a:endParaRPr lang="en-US" altLang="zh-CN" sz="2800" b="0">
              <a:solidFill>
                <a:srgbClr val="2279FE"/>
              </a:solidFill>
            </a:endParaRPr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528637" y="1034415"/>
            <a:ext cx="11231245" cy="1000760"/>
          </a:xfrm>
          <a:prstGeom prst="rect">
            <a:avLst/>
          </a:prstGeom>
          <a:noFill/>
          <a:ln w="9525">
            <a:noFill/>
          </a:ln>
        </p:spPr>
        <p:txBody>
          <a:bodyPr lIns="115214" tIns="57607" rIns="115214" bIns="57607"/>
          <a:lstStyle>
            <a:lvl1pPr marL="609600" indent="-6096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2279FE"/>
              </a:buClr>
              <a:buFont typeface="Wingdings" panose="05000000000000000000" charset="0"/>
              <a:buChar char="u"/>
              <a:defRPr sz="317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1pPr>
            <a:lvl2pPr marL="1066800" lvl="1" indent="-4572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2279FE"/>
              </a:buClr>
              <a:buSzPct val="90000"/>
              <a:buFont typeface="Wingdings" panose="05000000000000000000" charset="0"/>
              <a:buChar char="u"/>
              <a:defRPr sz="29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2pPr>
            <a:lvl3pPr marL="1600200" lvl="2" indent="-381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2279FE"/>
              </a:buClr>
              <a:buSzPct val="85000"/>
              <a:buFont typeface="Wingdings" panose="05000000000000000000" charset="0"/>
              <a:buChar char="p"/>
              <a:defRPr sz="2645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3pPr>
            <a:lvl4pPr marL="2209800" lvl="3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279FE"/>
              </a:buClr>
              <a:buFont typeface="Wingdings" panose="05000000000000000000" charset="0"/>
              <a:buChar char="p"/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4pPr>
            <a:lvl5pPr marL="2743200" lvl="4" indent="-3048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0C101"/>
              </a:buClr>
              <a:buFont typeface="Wingdings" panose="05000000000000000000" pitchFamily="2" charset="2"/>
              <a:buChar char="n"/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5pPr>
            <a:lvl6pPr marL="3352165" lvl="5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6pPr>
            <a:lvl7pPr marL="3961765" lvl="6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7pPr>
            <a:lvl8pPr marL="4571365" lvl="7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8pPr>
            <a:lvl9pPr marL="5180965" lvl="8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9pPr>
          </a:lstStyle>
          <a:p>
            <a:r>
              <a:rPr lang="zh-CN" altLang="en-US" sz="3600"/>
              <a:t>什么是机器学习</a:t>
            </a:r>
            <a:endParaRPr lang="en-US" altLang="zh-CN" sz="2800"/>
          </a:p>
          <a:p>
            <a:pPr marL="0" lvl="0" indent="0" algn="l">
              <a:buSzTx/>
              <a:buNone/>
            </a:pPr>
            <a:r>
              <a:rPr lang="en-US" altLang="zh-CN" sz="2000" b="0"/>
              <a:t>    </a:t>
            </a:r>
            <a:endParaRPr lang="zh-CN" altLang="en-US" sz="2000" b="0">
              <a:solidFill>
                <a:srgbClr val="2279FE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b="1">
                <a:sym typeface="+mn-ea"/>
              </a:rPr>
              <a:t>了解机器学习的基本概念</a:t>
            </a:r>
            <a:endParaRPr lang="zh-CN" altLang="en-US" sz="4000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3479800"/>
            <a:ext cx="5446395" cy="1805940"/>
          </a:xfrm>
        </p:spPr>
        <p:txBody>
          <a:bodyPr/>
          <a:lstStyle/>
          <a:p>
            <a:pPr marL="0" indent="0" algn="just">
              <a:buNone/>
            </a:pPr>
            <a:r>
              <a:rPr lang="zh-CN" altLang="en-US" sz="2800" b="0"/>
              <a:t>1958 年，美国研究方向为心理学和认知心理学的弗兰克·罗森布拉特设计出了第一个人工神经网络，称为</a:t>
            </a:r>
            <a:r>
              <a:rPr lang="en-US" altLang="zh-CN" sz="2800" b="0"/>
              <a:t>(</a:t>
            </a:r>
            <a:r>
              <a:rPr lang="zh-CN" altLang="en-US" sz="2800" b="0">
                <a:solidFill>
                  <a:srgbClr val="2279FE"/>
                </a:solidFill>
              </a:rPr>
              <a:t>感知机</a:t>
            </a:r>
            <a:r>
              <a:rPr lang="en-US" altLang="zh-CN" sz="2800" b="0"/>
              <a:t>)</a:t>
            </a:r>
            <a:r>
              <a:rPr lang="zh-CN" altLang="en-US" sz="2800" b="0"/>
              <a:t> Perceptron。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552565" y="2648831"/>
            <a:ext cx="5126355" cy="3660981"/>
          </a:xfrm>
          <a:prstGeom prst="rect">
            <a:avLst/>
          </a:prstGeom>
        </p:spPr>
      </p:pic>
      <p:sp>
        <p:nvSpPr>
          <p:cNvPr id="5" name="内容占位符 2"/>
          <p:cNvSpPr>
            <a:spLocks noGrp="1"/>
          </p:cNvSpPr>
          <p:nvPr/>
        </p:nvSpPr>
        <p:spPr>
          <a:xfrm>
            <a:off x="609600" y="1082791"/>
            <a:ext cx="11231245" cy="1369060"/>
          </a:xfrm>
          <a:prstGeom prst="rect">
            <a:avLst/>
          </a:prstGeom>
          <a:noFill/>
          <a:ln w="9525">
            <a:noFill/>
          </a:ln>
        </p:spPr>
        <p:txBody>
          <a:bodyPr lIns="115214" tIns="57607" rIns="115214" bIns="57607"/>
          <a:lstStyle>
            <a:lvl1pPr marL="609600" indent="-6096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2279FE"/>
              </a:buClr>
              <a:buFont typeface="Wingdings" panose="05000000000000000000" charset="0"/>
              <a:buChar char="u"/>
              <a:defRPr sz="317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1pPr>
            <a:lvl2pPr marL="1066800" lvl="1" indent="-4572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2279FE"/>
              </a:buClr>
              <a:buSzPct val="90000"/>
              <a:buFont typeface="Wingdings" panose="05000000000000000000" charset="0"/>
              <a:buChar char="u"/>
              <a:defRPr sz="29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2pPr>
            <a:lvl3pPr marL="1600200" lvl="2" indent="-381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2279FE"/>
              </a:buClr>
              <a:buSzPct val="85000"/>
              <a:buFont typeface="Wingdings" panose="05000000000000000000" charset="0"/>
              <a:buChar char="p"/>
              <a:defRPr sz="2645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3pPr>
            <a:lvl4pPr marL="2209800" lvl="3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279FE"/>
              </a:buClr>
              <a:buFont typeface="Wingdings" panose="05000000000000000000" charset="0"/>
              <a:buChar char="p"/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4pPr>
            <a:lvl5pPr marL="2743200" lvl="4" indent="-3048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0C101"/>
              </a:buClr>
              <a:buFont typeface="Wingdings" panose="05000000000000000000" pitchFamily="2" charset="2"/>
              <a:buChar char="n"/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5pPr>
            <a:lvl6pPr marL="3352165" lvl="5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6pPr>
            <a:lvl7pPr marL="3961765" lvl="6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7pPr>
            <a:lvl8pPr marL="4571365" lvl="7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8pPr>
            <a:lvl9pPr marL="5180965" lvl="8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9pPr>
          </a:lstStyle>
          <a:p>
            <a:r>
              <a:rPr lang="zh-CN" altLang="en-US" sz="4000">
                <a:sym typeface="+mn-ea"/>
              </a:rPr>
              <a:t>机器学习的起源与发展</a:t>
            </a:r>
            <a:endParaRPr lang="en-US" altLang="zh-CN" sz="3200" b="0"/>
          </a:p>
          <a:p>
            <a:pPr marL="0" lvl="0" indent="0" algn="l">
              <a:buSzTx/>
              <a:buNone/>
            </a:pPr>
            <a:r>
              <a:rPr lang="en-US" altLang="zh-CN" sz="2400" b="0"/>
              <a:t>    </a:t>
            </a:r>
            <a:endParaRPr lang="zh-CN" altLang="en-US" sz="2400" b="0">
              <a:solidFill>
                <a:srgbClr val="2279FE"/>
              </a:solidFill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1300480" y="2035175"/>
            <a:ext cx="9687560" cy="841375"/>
          </a:xfrm>
          <a:prstGeom prst="rect">
            <a:avLst/>
          </a:prstGeom>
          <a:noFill/>
          <a:ln w="9525">
            <a:noFill/>
          </a:ln>
        </p:spPr>
        <p:txBody>
          <a:bodyPr lIns="115214" tIns="57607" rIns="115214" bIns="57607"/>
          <a:lstStyle>
            <a:lvl1pPr marL="609600" indent="-6096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2279FE"/>
              </a:buClr>
              <a:buFont typeface="Wingdings" panose="05000000000000000000" charset="0"/>
              <a:buChar char="u"/>
              <a:defRPr sz="317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1pPr>
            <a:lvl2pPr marL="1066800" lvl="1" indent="-4572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2279FE"/>
              </a:buClr>
              <a:buSzPct val="90000"/>
              <a:buFont typeface="Wingdings" panose="05000000000000000000" charset="0"/>
              <a:buChar char="u"/>
              <a:defRPr sz="29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2pPr>
            <a:lvl3pPr marL="1600200" lvl="2" indent="-381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2279FE"/>
              </a:buClr>
              <a:buSzPct val="85000"/>
              <a:buFont typeface="Wingdings" panose="05000000000000000000" charset="0"/>
              <a:buChar char="p"/>
              <a:defRPr sz="2645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3pPr>
            <a:lvl4pPr marL="2209800" lvl="3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279FE"/>
              </a:buClr>
              <a:buFont typeface="Wingdings" panose="05000000000000000000" charset="0"/>
              <a:buChar char="p"/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4pPr>
            <a:lvl5pPr marL="2743200" lvl="4" indent="-3048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0C101"/>
              </a:buClr>
              <a:buFont typeface="Wingdings" panose="05000000000000000000" pitchFamily="2" charset="2"/>
              <a:buChar char="n"/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5pPr>
            <a:lvl6pPr marL="3352165" lvl="5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6pPr>
            <a:lvl7pPr marL="3961765" lvl="6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7pPr>
            <a:lvl8pPr marL="4571365" lvl="7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8pPr>
            <a:lvl9pPr marL="5180965" lvl="8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9pPr>
          </a:lstStyle>
          <a:p>
            <a:pPr>
              <a:buFont typeface="Wingdings" panose="05000000000000000000" charset="0"/>
              <a:buChar char="n"/>
            </a:pPr>
            <a:r>
              <a:rPr lang="zh-CN" altLang="en-US" sz="3200">
                <a:sym typeface="+mn-ea"/>
              </a:rPr>
              <a:t>机器学习的起源和早期发展</a:t>
            </a:r>
            <a:r>
              <a:rPr lang="en-US" altLang="zh-CN" sz="2800" b="0"/>
              <a:t>        </a:t>
            </a:r>
            <a:endParaRPr lang="en-US" altLang="zh-CN" sz="2800" b="0">
              <a:solidFill>
                <a:srgbClr val="2279FE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b="1">
                <a:sym typeface="+mn-ea"/>
              </a:rPr>
              <a:t>了解机器学习的基本概念</a:t>
            </a:r>
            <a:endParaRPr lang="zh-CN" altLang="en-US" sz="4000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18260" y="3105150"/>
            <a:ext cx="9806940" cy="2990850"/>
          </a:xfrm>
        </p:spPr>
        <p:txBody>
          <a:bodyPr/>
          <a:lstStyle/>
          <a:p>
            <a:pPr algn="just">
              <a:buClr>
                <a:srgbClr val="262626"/>
              </a:buClr>
              <a:buFont typeface="Wingdings" panose="05000000000000000000" charset="0"/>
              <a:buChar char="l"/>
            </a:pPr>
            <a:r>
              <a:rPr lang="zh-CN" altLang="en-US" b="0"/>
              <a:t>1986年，美国斯坦福大学心理学系的 3 名研究人员开发出了</a:t>
            </a:r>
            <a:r>
              <a:rPr lang="zh-CN" altLang="en-US" b="0">
                <a:solidFill>
                  <a:srgbClr val="2279FE"/>
                </a:solidFill>
              </a:rPr>
              <a:t>反向传播神经网络</a:t>
            </a:r>
            <a:r>
              <a:rPr lang="zh-CN" altLang="en-US" b="0"/>
              <a:t>。</a:t>
            </a:r>
          </a:p>
          <a:p>
            <a:pPr>
              <a:buNone/>
            </a:pPr>
            <a:endParaRPr lang="en-US" altLang="zh-CN" sz="2000" b="0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609600" y="1086802"/>
            <a:ext cx="11231245" cy="948373"/>
          </a:xfrm>
          <a:prstGeom prst="rect">
            <a:avLst/>
          </a:prstGeom>
          <a:noFill/>
          <a:ln w="9525">
            <a:noFill/>
          </a:ln>
        </p:spPr>
        <p:txBody>
          <a:bodyPr lIns="115214" tIns="57607" rIns="115214" bIns="57607"/>
          <a:lstStyle>
            <a:lvl1pPr marL="609600" indent="-6096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2279FE"/>
              </a:buClr>
              <a:buFont typeface="Wingdings" panose="05000000000000000000" charset="0"/>
              <a:buChar char="u"/>
              <a:defRPr sz="317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1pPr>
            <a:lvl2pPr marL="1066800" lvl="1" indent="-4572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2279FE"/>
              </a:buClr>
              <a:buSzPct val="90000"/>
              <a:buFont typeface="Wingdings" panose="05000000000000000000" charset="0"/>
              <a:buChar char="u"/>
              <a:defRPr sz="29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2pPr>
            <a:lvl3pPr marL="1600200" lvl="2" indent="-381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2279FE"/>
              </a:buClr>
              <a:buSzPct val="85000"/>
              <a:buFont typeface="Wingdings" panose="05000000000000000000" charset="0"/>
              <a:buChar char="p"/>
              <a:defRPr sz="2645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3pPr>
            <a:lvl4pPr marL="2209800" lvl="3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279FE"/>
              </a:buClr>
              <a:buFont typeface="Wingdings" panose="05000000000000000000" charset="0"/>
              <a:buChar char="p"/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4pPr>
            <a:lvl5pPr marL="2743200" lvl="4" indent="-3048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0C101"/>
              </a:buClr>
              <a:buFont typeface="Wingdings" panose="05000000000000000000" pitchFamily="2" charset="2"/>
              <a:buChar char="n"/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5pPr>
            <a:lvl6pPr marL="3352165" lvl="5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6pPr>
            <a:lvl7pPr marL="3961765" lvl="6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7pPr>
            <a:lvl8pPr marL="4571365" lvl="7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8pPr>
            <a:lvl9pPr marL="5180965" lvl="8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9pPr>
          </a:lstStyle>
          <a:p>
            <a:r>
              <a:rPr lang="zh-CN" altLang="en-US" sz="4000">
                <a:sym typeface="+mn-ea"/>
              </a:rPr>
              <a:t>机器学习的起源与发展</a:t>
            </a:r>
            <a:endParaRPr lang="en-US" altLang="zh-CN" sz="3200" b="0"/>
          </a:p>
          <a:p>
            <a:pPr marL="0" lvl="0" indent="0" algn="l">
              <a:buSzTx/>
              <a:buNone/>
            </a:pPr>
            <a:r>
              <a:rPr lang="en-US" altLang="zh-CN" sz="2000" b="0"/>
              <a:t>    </a:t>
            </a:r>
            <a:endParaRPr lang="zh-CN" altLang="en-US" sz="2000" b="0">
              <a:solidFill>
                <a:srgbClr val="2279FE"/>
              </a:solidFill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1300480" y="2035175"/>
            <a:ext cx="9687560" cy="841375"/>
          </a:xfrm>
          <a:prstGeom prst="rect">
            <a:avLst/>
          </a:prstGeom>
          <a:noFill/>
          <a:ln w="9525">
            <a:noFill/>
          </a:ln>
        </p:spPr>
        <p:txBody>
          <a:bodyPr lIns="115214" tIns="57607" rIns="115214" bIns="57607"/>
          <a:lstStyle>
            <a:lvl1pPr marL="609600" indent="-6096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2279FE"/>
              </a:buClr>
              <a:buFont typeface="Wingdings" panose="05000000000000000000" charset="0"/>
              <a:buChar char="u"/>
              <a:defRPr sz="317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1pPr>
            <a:lvl2pPr marL="1066800" lvl="1" indent="-4572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2279FE"/>
              </a:buClr>
              <a:buSzPct val="90000"/>
              <a:buFont typeface="Wingdings" panose="05000000000000000000" charset="0"/>
              <a:buChar char="u"/>
              <a:defRPr sz="29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2pPr>
            <a:lvl3pPr marL="1600200" lvl="2" indent="-381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2279FE"/>
              </a:buClr>
              <a:buSzPct val="85000"/>
              <a:buFont typeface="Wingdings" panose="05000000000000000000" charset="0"/>
              <a:buChar char="p"/>
              <a:defRPr sz="2645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3pPr>
            <a:lvl4pPr marL="2209800" lvl="3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279FE"/>
              </a:buClr>
              <a:buFont typeface="Wingdings" panose="05000000000000000000" charset="0"/>
              <a:buChar char="p"/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4pPr>
            <a:lvl5pPr marL="2743200" lvl="4" indent="-3048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0C101"/>
              </a:buClr>
              <a:buFont typeface="Wingdings" panose="05000000000000000000" pitchFamily="2" charset="2"/>
              <a:buChar char="n"/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5pPr>
            <a:lvl6pPr marL="3352165" lvl="5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6pPr>
            <a:lvl7pPr marL="3961765" lvl="6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7pPr>
            <a:lvl8pPr marL="4571365" lvl="7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8pPr>
            <a:lvl9pPr marL="5180965" lvl="8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9pPr>
          </a:lstStyle>
          <a:p>
            <a:pPr>
              <a:buFont typeface="Wingdings" panose="05000000000000000000" charset="0"/>
              <a:buChar char="n"/>
            </a:pPr>
            <a:r>
              <a:rPr lang="zh-CN" altLang="en-US" sz="3200">
                <a:sym typeface="+mn-ea"/>
              </a:rPr>
              <a:t>机器学习的起源和早期发展</a:t>
            </a:r>
            <a:r>
              <a:rPr lang="en-US" altLang="zh-CN" sz="2800" b="0"/>
              <a:t>        </a:t>
            </a:r>
            <a:endParaRPr lang="en-US" altLang="zh-CN" sz="2800" b="0">
              <a:solidFill>
                <a:srgbClr val="2279FE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b="1">
                <a:sym typeface="+mn-ea"/>
              </a:rPr>
              <a:t>了解机器学习的基本概念</a:t>
            </a:r>
            <a:endParaRPr lang="zh-CN" altLang="en-US" sz="4000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18260" y="3105149"/>
            <a:ext cx="9806940" cy="2777793"/>
          </a:xfrm>
        </p:spPr>
        <p:txBody>
          <a:bodyPr/>
          <a:lstStyle/>
          <a:p>
            <a:pPr algn="just">
              <a:buClr>
                <a:srgbClr val="262626"/>
              </a:buClr>
              <a:buFont typeface="Wingdings" panose="05000000000000000000" charset="0"/>
              <a:buChar char="l"/>
            </a:pPr>
            <a:r>
              <a:rPr lang="en-US" altLang="zh-CN"/>
              <a:t>20</a:t>
            </a:r>
            <a:r>
              <a:rPr lang="zh-CN" altLang="en-US"/>
              <a:t>世纪</a:t>
            </a:r>
            <a:r>
              <a:rPr lang="en-US" altLang="zh-CN"/>
              <a:t>80</a:t>
            </a:r>
            <a:r>
              <a:rPr lang="zh-CN" altLang="en-US"/>
              <a:t>年代到</a:t>
            </a:r>
            <a:r>
              <a:rPr lang="en-US" altLang="zh-CN"/>
              <a:t>21</a:t>
            </a:r>
            <a:r>
              <a:rPr lang="zh-CN" altLang="en-US"/>
              <a:t>世纪头十年，具有完备数学机理的</a:t>
            </a:r>
            <a:r>
              <a:rPr lang="zh-CN" altLang="en-US">
                <a:solidFill>
                  <a:srgbClr val="0070C0"/>
                </a:solidFill>
              </a:rPr>
              <a:t>支持向量机模型</a:t>
            </a:r>
            <a:r>
              <a:rPr lang="zh-CN" altLang="en-US"/>
              <a:t>和易于解释性能优异的</a:t>
            </a:r>
            <a:r>
              <a:rPr lang="zh-CN" altLang="en-US">
                <a:solidFill>
                  <a:srgbClr val="0070C0"/>
                </a:solidFill>
              </a:rPr>
              <a:t>决策树模型</a:t>
            </a:r>
            <a:r>
              <a:rPr lang="zh-CN" altLang="en-US"/>
              <a:t>一直是机器学习领域研究的主要模型，并以此解决了现实世界中很多问题，从而奠定了机器学习这一学科的重要地位。</a:t>
            </a:r>
            <a:endParaRPr lang="zh-CN" altLang="en-US" b="0"/>
          </a:p>
          <a:p>
            <a:pPr>
              <a:buNone/>
            </a:pPr>
            <a:endParaRPr lang="en-US" altLang="zh-CN" sz="2000" b="0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609600" y="975057"/>
            <a:ext cx="11231245" cy="841375"/>
          </a:xfrm>
          <a:prstGeom prst="rect">
            <a:avLst/>
          </a:prstGeom>
          <a:noFill/>
          <a:ln w="9525">
            <a:noFill/>
          </a:ln>
        </p:spPr>
        <p:txBody>
          <a:bodyPr lIns="115214" tIns="57607" rIns="115214" bIns="57607"/>
          <a:lstStyle>
            <a:lvl1pPr marL="609600" indent="-6096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2279FE"/>
              </a:buClr>
              <a:buFont typeface="Wingdings" panose="05000000000000000000" charset="0"/>
              <a:buChar char="u"/>
              <a:defRPr sz="317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1pPr>
            <a:lvl2pPr marL="1066800" lvl="1" indent="-4572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2279FE"/>
              </a:buClr>
              <a:buSzPct val="90000"/>
              <a:buFont typeface="Wingdings" panose="05000000000000000000" charset="0"/>
              <a:buChar char="u"/>
              <a:defRPr sz="29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2pPr>
            <a:lvl3pPr marL="1600200" lvl="2" indent="-381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2279FE"/>
              </a:buClr>
              <a:buSzPct val="85000"/>
              <a:buFont typeface="Wingdings" panose="05000000000000000000" charset="0"/>
              <a:buChar char="p"/>
              <a:defRPr sz="2645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3pPr>
            <a:lvl4pPr marL="2209800" lvl="3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279FE"/>
              </a:buClr>
              <a:buFont typeface="Wingdings" panose="05000000000000000000" charset="0"/>
              <a:buChar char="p"/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4pPr>
            <a:lvl5pPr marL="2743200" lvl="4" indent="-3048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0C101"/>
              </a:buClr>
              <a:buFont typeface="Wingdings" panose="05000000000000000000" pitchFamily="2" charset="2"/>
              <a:buChar char="n"/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5pPr>
            <a:lvl6pPr marL="3352165" lvl="5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6pPr>
            <a:lvl7pPr marL="3961765" lvl="6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7pPr>
            <a:lvl8pPr marL="4571365" lvl="7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8pPr>
            <a:lvl9pPr marL="5180965" lvl="8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9pPr>
          </a:lstStyle>
          <a:p>
            <a:r>
              <a:rPr lang="zh-CN" altLang="en-US" sz="3600">
                <a:sym typeface="+mn-ea"/>
              </a:rPr>
              <a:t>机器学习的起源与发展</a:t>
            </a:r>
            <a:endParaRPr lang="en-US" altLang="zh-CN" sz="2800" b="0"/>
          </a:p>
          <a:p>
            <a:pPr marL="0" lvl="0" indent="0" algn="l">
              <a:buSzTx/>
              <a:buNone/>
            </a:pPr>
            <a:r>
              <a:rPr lang="en-US" altLang="zh-CN" sz="2000" b="0"/>
              <a:t>    </a:t>
            </a:r>
            <a:endParaRPr lang="zh-CN" altLang="en-US" sz="2000" b="0">
              <a:solidFill>
                <a:srgbClr val="2279FE"/>
              </a:solidFill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1300480" y="2035175"/>
            <a:ext cx="9687560" cy="841375"/>
          </a:xfrm>
          <a:prstGeom prst="rect">
            <a:avLst/>
          </a:prstGeom>
          <a:noFill/>
          <a:ln w="9525">
            <a:noFill/>
          </a:ln>
        </p:spPr>
        <p:txBody>
          <a:bodyPr lIns="115214" tIns="57607" rIns="115214" bIns="57607"/>
          <a:lstStyle>
            <a:lvl1pPr marL="609600" indent="-6096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2279FE"/>
              </a:buClr>
              <a:buFont typeface="Wingdings" panose="05000000000000000000" charset="0"/>
              <a:buChar char="u"/>
              <a:defRPr sz="317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1pPr>
            <a:lvl2pPr marL="1066800" lvl="1" indent="-4572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2279FE"/>
              </a:buClr>
              <a:buSzPct val="90000"/>
              <a:buFont typeface="Wingdings" panose="05000000000000000000" charset="0"/>
              <a:buChar char="u"/>
              <a:defRPr sz="29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2pPr>
            <a:lvl3pPr marL="1600200" lvl="2" indent="-381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2279FE"/>
              </a:buClr>
              <a:buSzPct val="85000"/>
              <a:buFont typeface="Wingdings" panose="05000000000000000000" charset="0"/>
              <a:buChar char="p"/>
              <a:defRPr sz="2645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3pPr>
            <a:lvl4pPr marL="2209800" lvl="3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279FE"/>
              </a:buClr>
              <a:buFont typeface="Wingdings" panose="05000000000000000000" charset="0"/>
              <a:buChar char="p"/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4pPr>
            <a:lvl5pPr marL="2743200" lvl="4" indent="-3048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0C101"/>
              </a:buClr>
              <a:buFont typeface="Wingdings" panose="05000000000000000000" pitchFamily="2" charset="2"/>
              <a:buChar char="n"/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5pPr>
            <a:lvl6pPr marL="3352165" lvl="5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6pPr>
            <a:lvl7pPr marL="3961765" lvl="6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7pPr>
            <a:lvl8pPr marL="4571365" lvl="7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8pPr>
            <a:lvl9pPr marL="5180965" lvl="8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9pPr>
          </a:lstStyle>
          <a:p>
            <a:pPr>
              <a:buFont typeface="Wingdings" panose="05000000000000000000" charset="0"/>
              <a:buChar char="n"/>
            </a:pPr>
            <a:r>
              <a:rPr lang="zh-CN" altLang="en-US" sz="3200">
                <a:sym typeface="+mn-ea"/>
              </a:rPr>
              <a:t>机器学习在模式识别领域中的地位稳固</a:t>
            </a:r>
            <a:endParaRPr lang="en-US" altLang="zh-CN" sz="2800" b="0">
              <a:solidFill>
                <a:srgbClr val="2279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258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b="1">
                <a:sym typeface="+mn-ea"/>
              </a:rPr>
              <a:t>了解机器学习的基本概念</a:t>
            </a:r>
            <a:endParaRPr lang="zh-CN" altLang="en-US" sz="4000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52220" y="2455862"/>
            <a:ext cx="10330180" cy="3522980"/>
          </a:xfrm>
        </p:spPr>
        <p:txBody>
          <a:bodyPr/>
          <a:lstStyle/>
          <a:p>
            <a:pPr algn="just">
              <a:buClr>
                <a:srgbClr val="262626"/>
              </a:buClr>
              <a:buFont typeface="Wingdings" panose="05000000000000000000" charset="0"/>
              <a:buChar char="l"/>
            </a:pPr>
            <a:r>
              <a:rPr lang="zh-CN" altLang="en-US" sz="2400" b="0"/>
              <a:t>2012 年，AlexNet 在 ImageNet 竞赛中大获全胜，这也引发了学界在机器学习中使用图形处理器（GPU）和</a:t>
            </a:r>
            <a:r>
              <a:rPr lang="zh-CN" altLang="en-US" sz="2400" b="0">
                <a:solidFill>
                  <a:srgbClr val="0070C0"/>
                </a:solidFill>
              </a:rPr>
              <a:t>深度卷积神经网络</a:t>
            </a:r>
            <a:r>
              <a:rPr lang="zh-CN" altLang="en-US" sz="2400" b="0"/>
              <a:t>的风潮。</a:t>
            </a:r>
          </a:p>
          <a:p>
            <a:pPr algn="just">
              <a:buClr>
                <a:srgbClr val="262626"/>
              </a:buClr>
              <a:buFont typeface="Wingdings" panose="05000000000000000000" charset="0"/>
              <a:buChar char="l"/>
            </a:pPr>
            <a:r>
              <a:rPr lang="en-US" altLang="zh-CN" sz="2400" b="0"/>
              <a:t>2014</a:t>
            </a:r>
            <a:r>
              <a:rPr lang="zh-CN" altLang="en-US" sz="2400" b="0"/>
              <a:t>年，</a:t>
            </a:r>
            <a:r>
              <a:rPr lang="en-US" altLang="zh-CN" sz="2400" b="0"/>
              <a:t>Facebook</a:t>
            </a:r>
            <a:r>
              <a:rPr lang="zh-CN" altLang="en-US" sz="2400" b="0"/>
              <a:t>团队首次公布了</a:t>
            </a:r>
            <a:r>
              <a:rPr lang="en-US" altLang="zh-CN" sz="2400" b="0"/>
              <a:t>DeepFace</a:t>
            </a:r>
            <a:r>
              <a:rPr lang="zh-CN" altLang="en-US" sz="2400" b="0"/>
              <a:t>研究，通过神经网络将人脸识别正确率提升到</a:t>
            </a:r>
            <a:r>
              <a:rPr lang="en-US" altLang="zh-CN" sz="2400" b="0">
                <a:solidFill>
                  <a:srgbClr val="0070C0"/>
                </a:solidFill>
              </a:rPr>
              <a:t>97.35%</a:t>
            </a:r>
            <a:r>
              <a:rPr lang="zh-CN" altLang="en-US" sz="2400" b="0"/>
              <a:t>。这是一项重大突破，准确率比之前提高了</a:t>
            </a:r>
            <a:r>
              <a:rPr lang="en-US" altLang="zh-CN" sz="2400" b="0"/>
              <a:t>27%</a:t>
            </a:r>
            <a:r>
              <a:rPr lang="zh-CN" altLang="en-US" sz="2400" b="0"/>
              <a:t>。</a:t>
            </a:r>
            <a:endParaRPr lang="en-US" altLang="zh-CN" sz="2400" b="0"/>
          </a:p>
          <a:p>
            <a:pPr algn="just">
              <a:buClr>
                <a:srgbClr val="262626"/>
              </a:buClr>
              <a:buFont typeface="Wingdings" panose="05000000000000000000" charset="0"/>
              <a:buChar char="l"/>
            </a:pPr>
            <a:r>
              <a:rPr lang="en-US" altLang="zh-CN" sz="2400"/>
              <a:t>2016</a:t>
            </a:r>
            <a:r>
              <a:rPr lang="zh-CN" altLang="en-US" sz="2400"/>
              <a:t>年，</a:t>
            </a:r>
            <a:r>
              <a:rPr lang="en-US" altLang="zh-CN" sz="2400"/>
              <a:t>DeepMind</a:t>
            </a:r>
            <a:r>
              <a:rPr lang="zh-CN" altLang="en-US" sz="2400"/>
              <a:t>公司的</a:t>
            </a:r>
            <a:r>
              <a:rPr lang="en-US" altLang="zh-CN" sz="2400">
                <a:solidFill>
                  <a:srgbClr val="0070C0"/>
                </a:solidFill>
              </a:rPr>
              <a:t>AlphaGo</a:t>
            </a:r>
            <a:r>
              <a:rPr lang="zh-CN" altLang="en-US" sz="2400">
                <a:solidFill>
                  <a:srgbClr val="0070C0"/>
                </a:solidFill>
              </a:rPr>
              <a:t>在围棋比赛</a:t>
            </a:r>
            <a:r>
              <a:rPr lang="zh-CN" altLang="en-US" sz="2400"/>
              <a:t>上战胜李世石。</a:t>
            </a:r>
            <a:endParaRPr lang="zh-CN" altLang="en-US" sz="2400" b="0"/>
          </a:p>
          <a:p>
            <a:pPr algn="just">
              <a:buClr>
                <a:srgbClr val="262626"/>
              </a:buClr>
              <a:buFont typeface="Wingdings" panose="05000000000000000000" charset="0"/>
              <a:buChar char="l"/>
            </a:pPr>
            <a:r>
              <a:rPr lang="en-US" altLang="zh-CN" sz="2400"/>
              <a:t>2020</a:t>
            </a:r>
            <a:r>
              <a:rPr lang="zh-CN" altLang="en-US" sz="2400"/>
              <a:t>年，</a:t>
            </a:r>
            <a:r>
              <a:rPr lang="en-US" altLang="zh-CN" sz="2400"/>
              <a:t>OpenAI</a:t>
            </a:r>
            <a:r>
              <a:rPr lang="zh-CN" altLang="en-US" sz="2400"/>
              <a:t>正式公布了基于</a:t>
            </a:r>
            <a:r>
              <a:rPr lang="en-US" altLang="zh-CN" sz="2400"/>
              <a:t>Transformer</a:t>
            </a:r>
            <a:r>
              <a:rPr lang="zh-CN" altLang="en-US" sz="2400"/>
              <a:t>的深度神经网络模型</a:t>
            </a:r>
            <a:r>
              <a:rPr lang="en-US" altLang="zh-CN" sz="2400">
                <a:solidFill>
                  <a:srgbClr val="0070C0"/>
                </a:solidFill>
              </a:rPr>
              <a:t>GPT-3</a:t>
            </a:r>
            <a:r>
              <a:rPr lang="zh-CN" altLang="en-US" sz="2400"/>
              <a:t>，展示了超大规模模型在语言学习和生成等方面的“超能力</a:t>
            </a:r>
            <a:r>
              <a:rPr lang="en-US" altLang="zh-CN" sz="2400"/>
              <a:t>”</a:t>
            </a:r>
          </a:p>
          <a:p>
            <a:pPr algn="just">
              <a:buClr>
                <a:srgbClr val="262626"/>
              </a:buClr>
              <a:buFont typeface="Wingdings" panose="05000000000000000000" charset="0"/>
              <a:buChar char="l"/>
            </a:pPr>
            <a:r>
              <a:rPr lang="en-US" altLang="zh-CN" sz="2400"/>
              <a:t>2022</a:t>
            </a:r>
            <a:r>
              <a:rPr lang="zh-CN" altLang="en-US" sz="2400"/>
              <a:t>年，</a:t>
            </a:r>
            <a:r>
              <a:rPr lang="en-US" altLang="zh-CN" sz="2400"/>
              <a:t>DeepMind </a:t>
            </a:r>
            <a:r>
              <a:rPr lang="zh-CN" altLang="en-US" sz="2400"/>
              <a:t>宣布：“</a:t>
            </a:r>
            <a:r>
              <a:rPr lang="en-US" altLang="zh-CN" sz="2400"/>
              <a:t>AlphaFold</a:t>
            </a:r>
            <a:r>
              <a:rPr lang="zh-CN" altLang="en-US" sz="2400"/>
              <a:t>已能实现对科学上已知的、几乎所有编目蛋白质结构的预测。”</a:t>
            </a:r>
            <a:endParaRPr lang="en-US" altLang="zh-CN" sz="2400"/>
          </a:p>
          <a:p>
            <a:pPr algn="just">
              <a:buClr>
                <a:srgbClr val="262626"/>
              </a:buClr>
              <a:buFont typeface="Wingdings" panose="05000000000000000000" charset="0"/>
              <a:buChar char="l"/>
            </a:pPr>
            <a:r>
              <a:rPr lang="zh-CN" altLang="en-US" sz="2400" b="0"/>
              <a:t>神奇还在继续</a:t>
            </a:r>
            <a:r>
              <a:rPr lang="en-US" altLang="zh-CN" sz="2400" b="0"/>
              <a:t>……</a:t>
            </a:r>
            <a:endParaRPr lang="zh-CN" altLang="en-US" sz="2400" b="0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609600" y="944486"/>
            <a:ext cx="11231245" cy="841375"/>
          </a:xfrm>
          <a:prstGeom prst="rect">
            <a:avLst/>
          </a:prstGeom>
          <a:noFill/>
          <a:ln w="9525">
            <a:noFill/>
          </a:ln>
        </p:spPr>
        <p:txBody>
          <a:bodyPr lIns="115214" tIns="57607" rIns="115214" bIns="57607"/>
          <a:lstStyle>
            <a:lvl1pPr marL="609600" indent="-6096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2279FE"/>
              </a:buClr>
              <a:buFont typeface="Wingdings" panose="05000000000000000000" charset="0"/>
              <a:buChar char="u"/>
              <a:defRPr sz="317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1pPr>
            <a:lvl2pPr marL="1066800" lvl="1" indent="-4572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2279FE"/>
              </a:buClr>
              <a:buSzPct val="90000"/>
              <a:buFont typeface="Wingdings" panose="05000000000000000000" charset="0"/>
              <a:buChar char="u"/>
              <a:defRPr sz="29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2pPr>
            <a:lvl3pPr marL="1600200" lvl="2" indent="-381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2279FE"/>
              </a:buClr>
              <a:buSzPct val="85000"/>
              <a:buFont typeface="Wingdings" panose="05000000000000000000" charset="0"/>
              <a:buChar char="p"/>
              <a:defRPr sz="2645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3pPr>
            <a:lvl4pPr marL="2209800" lvl="3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279FE"/>
              </a:buClr>
              <a:buFont typeface="Wingdings" panose="05000000000000000000" charset="0"/>
              <a:buChar char="p"/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4pPr>
            <a:lvl5pPr marL="2743200" lvl="4" indent="-3048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0C101"/>
              </a:buClr>
              <a:buFont typeface="Wingdings" panose="05000000000000000000" pitchFamily="2" charset="2"/>
              <a:buChar char="n"/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5pPr>
            <a:lvl6pPr marL="3352165" lvl="5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6pPr>
            <a:lvl7pPr marL="3961765" lvl="6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7pPr>
            <a:lvl8pPr marL="4571365" lvl="7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8pPr>
            <a:lvl9pPr marL="5180965" lvl="8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9pPr>
          </a:lstStyle>
          <a:p>
            <a:r>
              <a:rPr lang="zh-CN" altLang="en-US" sz="3600">
                <a:sym typeface="+mn-ea"/>
              </a:rPr>
              <a:t>机器学习的起源与发展</a:t>
            </a:r>
            <a:endParaRPr lang="en-US" altLang="zh-CN" sz="2800" b="0"/>
          </a:p>
          <a:p>
            <a:pPr marL="0" lvl="0" indent="0" algn="l">
              <a:buSzTx/>
              <a:buNone/>
            </a:pPr>
            <a:r>
              <a:rPr lang="en-US" altLang="zh-CN" sz="2000" b="0"/>
              <a:t>    </a:t>
            </a:r>
            <a:endParaRPr lang="zh-CN" altLang="en-US" sz="2000" b="0">
              <a:solidFill>
                <a:srgbClr val="2279FE"/>
              </a:solidFill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1252220" y="1757839"/>
            <a:ext cx="9687560" cy="698024"/>
          </a:xfrm>
          <a:prstGeom prst="rect">
            <a:avLst/>
          </a:prstGeom>
          <a:noFill/>
          <a:ln w="9525">
            <a:noFill/>
          </a:ln>
        </p:spPr>
        <p:txBody>
          <a:bodyPr lIns="115214" tIns="57607" rIns="115214" bIns="57607"/>
          <a:lstStyle>
            <a:lvl1pPr marL="609600" indent="-6096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2279FE"/>
              </a:buClr>
              <a:buFont typeface="Wingdings" panose="05000000000000000000" charset="0"/>
              <a:buChar char="u"/>
              <a:defRPr sz="317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1pPr>
            <a:lvl2pPr marL="1066800" lvl="1" indent="-4572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2279FE"/>
              </a:buClr>
              <a:buSzPct val="90000"/>
              <a:buFont typeface="Wingdings" panose="05000000000000000000" charset="0"/>
              <a:buChar char="u"/>
              <a:defRPr sz="29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2pPr>
            <a:lvl3pPr marL="1600200" lvl="2" indent="-381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2279FE"/>
              </a:buClr>
              <a:buSzPct val="85000"/>
              <a:buFont typeface="Wingdings" panose="05000000000000000000" charset="0"/>
              <a:buChar char="p"/>
              <a:defRPr sz="2645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3pPr>
            <a:lvl4pPr marL="2209800" lvl="3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279FE"/>
              </a:buClr>
              <a:buFont typeface="Wingdings" panose="05000000000000000000" charset="0"/>
              <a:buChar char="p"/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4pPr>
            <a:lvl5pPr marL="2743200" lvl="4" indent="-3048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0C101"/>
              </a:buClr>
              <a:buFont typeface="Wingdings" panose="05000000000000000000" pitchFamily="2" charset="2"/>
              <a:buChar char="n"/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5pPr>
            <a:lvl6pPr marL="3352165" lvl="5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6pPr>
            <a:lvl7pPr marL="3961765" lvl="6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7pPr>
            <a:lvl8pPr marL="4571365" lvl="7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8pPr>
            <a:lvl9pPr marL="5180965" lvl="8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9pPr>
          </a:lstStyle>
          <a:p>
            <a:pPr>
              <a:buFont typeface="Wingdings" panose="05000000000000000000" charset="0"/>
              <a:buChar char="n"/>
            </a:pPr>
            <a:r>
              <a:rPr lang="zh-CN" altLang="en-US" sz="2800">
                <a:sym typeface="+mn-ea"/>
              </a:rPr>
              <a:t>深度学习的崛起和快速发展</a:t>
            </a:r>
            <a:r>
              <a:rPr lang="en-US" altLang="zh-CN" sz="2400" b="0"/>
              <a:t>        </a:t>
            </a:r>
            <a:endParaRPr lang="en-US" altLang="zh-CN" sz="2400" b="0">
              <a:solidFill>
                <a:srgbClr val="2279FE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8A4CBD-D016-912C-8D32-E8F8E6B56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b="1"/>
              <a:t>中国并不落后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83397E-0EF1-28D5-1E84-517DBEAB5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90600"/>
            <a:ext cx="10972800" cy="733410"/>
          </a:xfrm>
        </p:spPr>
        <p:txBody>
          <a:bodyPr/>
          <a:lstStyle/>
          <a:p>
            <a:r>
              <a:rPr lang="zh-CN" altLang="en-US"/>
              <a:t>百度文心 </a:t>
            </a:r>
            <a:r>
              <a:rPr lang="en-US" altLang="zh-CN"/>
              <a:t>https://wenxin.baidu.com/moduleApi/ernieVilg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ED7BE9F-5C28-57A6-9494-C2CD902250DF}"/>
              </a:ext>
            </a:extLst>
          </p:cNvPr>
          <p:cNvSpPr txBox="1"/>
          <p:nvPr/>
        </p:nvSpPr>
        <p:spPr>
          <a:xfrm>
            <a:off x="657727" y="1548825"/>
            <a:ext cx="109447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/>
              <a:t>天青色等烟雨，而我在等你；炊烟袅袅升起，隔江千万里。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5B535D0-86E8-7CBB-F0B9-F3B526E94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133600"/>
            <a:ext cx="42672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167206E-A676-47F3-9B77-EF059AD0A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926" y="2153653"/>
            <a:ext cx="42672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463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8A4CBD-D016-912C-8D32-E8F8E6B56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b="1"/>
              <a:t>中国并不落后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83397E-0EF1-28D5-1E84-517DBEAB5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90600"/>
            <a:ext cx="10972800" cy="733410"/>
          </a:xfrm>
        </p:spPr>
        <p:txBody>
          <a:bodyPr/>
          <a:lstStyle/>
          <a:p>
            <a:r>
              <a:rPr lang="zh-CN" altLang="en-US"/>
              <a:t>百度文心 </a:t>
            </a:r>
            <a:r>
              <a:rPr lang="en-US" altLang="zh-CN"/>
              <a:t>https://wenxin.baidu.com/moduleApi/ernieVilg</a:t>
            </a:r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D77774E-79CB-21B9-68C0-B5C9CE77E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600200"/>
            <a:ext cx="9758902" cy="467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64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b="1"/>
              <a:t>了解机器学习的应用场景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4000"/>
              <a:t>机器学习在日常生活中的应用</a:t>
            </a:r>
          </a:p>
          <a:p>
            <a:pPr lvl="1">
              <a:buFont typeface="Wingdings" panose="05000000000000000000" charset="0"/>
              <a:buChar char="n"/>
            </a:pPr>
            <a:r>
              <a:rPr lang="zh-CN" altLang="en-US" sz="3200" b="0"/>
              <a:t>1．虚拟个人助理</a:t>
            </a:r>
          </a:p>
          <a:p>
            <a:pPr lvl="1">
              <a:buFont typeface="Wingdings" panose="05000000000000000000" charset="0"/>
              <a:buChar char="n"/>
            </a:pPr>
            <a:r>
              <a:rPr lang="zh-CN" altLang="en-US" sz="3200" b="0"/>
              <a:t>2．导航与打车软件</a:t>
            </a:r>
          </a:p>
          <a:p>
            <a:pPr lvl="1">
              <a:buFont typeface="Wingdings" panose="05000000000000000000" charset="0"/>
              <a:buChar char="n"/>
            </a:pPr>
            <a:r>
              <a:rPr lang="zh-CN" altLang="en-US" sz="3200" b="0"/>
              <a:t>3．视频监控</a:t>
            </a:r>
          </a:p>
          <a:p>
            <a:pPr lvl="1">
              <a:buFont typeface="Wingdings" panose="05000000000000000000" charset="0"/>
              <a:buChar char="n"/>
            </a:pPr>
            <a:r>
              <a:rPr lang="zh-CN" altLang="en-US" sz="3200" b="0"/>
              <a:t>4．社交媒体</a:t>
            </a:r>
          </a:p>
          <a:p>
            <a:pPr lvl="1">
              <a:buFont typeface="Wingdings" panose="05000000000000000000" charset="0"/>
              <a:buChar char="n"/>
            </a:pPr>
            <a:r>
              <a:rPr lang="zh-CN" altLang="en-US" sz="3200" b="0"/>
              <a:t>5．垃圾邮件和恶意软件过滤</a:t>
            </a:r>
          </a:p>
          <a:p>
            <a:pPr lvl="1">
              <a:buFont typeface="Wingdings" panose="05000000000000000000" charset="0"/>
              <a:buChar char="n"/>
            </a:pPr>
            <a:r>
              <a:rPr lang="zh-CN" altLang="en-US" sz="3200" b="0"/>
              <a:t>6．产品推荐</a:t>
            </a:r>
          </a:p>
          <a:p>
            <a:pPr lvl="1">
              <a:buFont typeface="Wingdings" panose="05000000000000000000" charset="0"/>
              <a:buChar char="n"/>
            </a:pPr>
            <a:r>
              <a:rPr lang="zh-CN" altLang="en-US" sz="3200" b="0"/>
              <a:t>7．在线欺诈检测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11394" r="10299"/>
          <a:stretch>
            <a:fillRect/>
          </a:stretch>
        </p:blipFill>
        <p:spPr>
          <a:xfrm>
            <a:off x="7848600" y="327025"/>
            <a:ext cx="1767205" cy="2828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b="5789"/>
          <a:stretch>
            <a:fillRect/>
          </a:stretch>
        </p:blipFill>
        <p:spPr>
          <a:xfrm>
            <a:off x="7696200" y="3388895"/>
            <a:ext cx="1738630" cy="2966085"/>
          </a:xfrm>
          <a:prstGeom prst="rect">
            <a:avLst/>
          </a:prstGeom>
        </p:spPr>
      </p:pic>
      <p:pic>
        <p:nvPicPr>
          <p:cNvPr id="105" name="图片 104"/>
          <p:cNvPicPr/>
          <p:nvPr/>
        </p:nvPicPr>
        <p:blipFill>
          <a:blip r:embed="rId4"/>
          <a:srcRect l="3339" t="3485" r="6678" b="7983"/>
          <a:stretch>
            <a:fillRect/>
          </a:stretch>
        </p:blipFill>
        <p:spPr>
          <a:xfrm>
            <a:off x="9854565" y="3396916"/>
            <a:ext cx="1728470" cy="29921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rcRect t="9145" b="16040"/>
          <a:stretch>
            <a:fillRect/>
          </a:stretch>
        </p:blipFill>
        <p:spPr>
          <a:xfrm>
            <a:off x="9854565" y="340828"/>
            <a:ext cx="1727835" cy="27990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b="1">
                <a:sym typeface="+mn-ea"/>
              </a:rPr>
              <a:t>了解机器学习的应用场景</a:t>
            </a:r>
            <a:endParaRPr lang="zh-CN" altLang="en-US" sz="4400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4000" b="1"/>
              <a:t>机器学习在不同行业中的应用</a:t>
            </a:r>
          </a:p>
          <a:p>
            <a:pPr lvl="1">
              <a:buFont typeface="Wingdings" panose="05000000000000000000" charset="0"/>
              <a:buChar char="n"/>
            </a:pPr>
            <a:r>
              <a:rPr lang="zh-CN" altLang="en-US" sz="3600" b="1"/>
              <a:t>1．机器学习在交通运输行业的应用</a:t>
            </a:r>
          </a:p>
          <a:p>
            <a:pPr marL="609600" lvl="1" indent="0">
              <a:buNone/>
            </a:pPr>
            <a:endParaRPr lang="zh-CN" altLang="en-US" sz="2400" b="0"/>
          </a:p>
        </p:txBody>
      </p:sp>
      <p:pic>
        <p:nvPicPr>
          <p:cNvPr id="107" name="图片 106"/>
          <p:cNvPicPr/>
          <p:nvPr/>
        </p:nvPicPr>
        <p:blipFill>
          <a:blip r:embed="rId2"/>
          <a:stretch>
            <a:fillRect/>
          </a:stretch>
        </p:blipFill>
        <p:spPr>
          <a:xfrm>
            <a:off x="556260" y="2482214"/>
            <a:ext cx="4843145" cy="3235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11217580" y="2819400"/>
            <a:ext cx="836319" cy="1938020"/>
          </a:xfrm>
          <a:prstGeom prst="rect">
            <a:avLst/>
          </a:prstGeom>
          <a:noFill/>
        </p:spPr>
        <p:txBody>
          <a:bodyPr vert="eaVert"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无人驾驶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B6D4355-B58E-0A30-3DE6-F4A4C0D3B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664" y="2482214"/>
            <a:ext cx="5586878" cy="315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51F65A7-5274-0D7D-3887-E09675383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/>
              <a:t>参考教材</a:t>
            </a:r>
          </a:p>
        </p:txBody>
      </p:sp>
      <p:pic>
        <p:nvPicPr>
          <p:cNvPr id="1026" name="Picture 2" descr="统计学习方法（第2版）">
            <a:extLst>
              <a:ext uri="{FF2B5EF4-FFF2-40B4-BE49-F238E27FC236}">
                <a16:creationId xmlns:a16="http://schemas.microsoft.com/office/drawing/2014/main" id="{61392337-9CB5-60E9-326B-C8FC6AF33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835" y="1259629"/>
            <a:ext cx="2604401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BFF4FC4-485C-6901-8FC6-80896EC13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1178667"/>
            <a:ext cx="35052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AD7CDCE-6718-691F-62CA-C16053EEB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66" y="1071562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189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b="1">
                <a:sym typeface="+mn-ea"/>
              </a:rPr>
              <a:t>了解机器学习的应用场景</a:t>
            </a:r>
            <a:endParaRPr lang="zh-CN" altLang="en-US" sz="4400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600" b="1"/>
              <a:t>机器学习在不同行业中的应用</a:t>
            </a:r>
          </a:p>
          <a:p>
            <a:pPr lvl="1">
              <a:buFont typeface="Wingdings" panose="05000000000000000000" charset="0"/>
              <a:buChar char="n"/>
            </a:pPr>
            <a:r>
              <a:rPr lang="zh-CN" altLang="en-US" sz="3200" b="1"/>
              <a:t>2．机器学习在医疗保健行业的应用</a:t>
            </a:r>
          </a:p>
          <a:p>
            <a:pPr marL="609600" lvl="1" indent="0">
              <a:buNone/>
            </a:pPr>
            <a:endParaRPr lang="zh-CN" altLang="en-US" sz="2400" b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93CADC95-9BAC-C617-0B05-EA4592B22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514600"/>
            <a:ext cx="10078142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b="1">
                <a:sym typeface="+mn-ea"/>
              </a:rPr>
              <a:t>了解机器学习的应用场景</a:t>
            </a:r>
            <a:endParaRPr lang="zh-CN" altLang="en-US" sz="4400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/>
              <a:t>机器学习在不同行业中的应用</a:t>
            </a:r>
          </a:p>
          <a:p>
            <a:pPr lvl="1">
              <a:buFont typeface="Wingdings" panose="05000000000000000000" charset="0"/>
              <a:buChar char="n"/>
            </a:pPr>
            <a:r>
              <a:rPr lang="zh-CN" altLang="en-US" sz="3200" b="1"/>
              <a:t>3．机器学习在农业中的应用</a:t>
            </a:r>
          </a:p>
          <a:p>
            <a:pPr marL="609600" lvl="1" indent="0">
              <a:buNone/>
            </a:pPr>
            <a:endParaRPr lang="zh-CN" altLang="en-US" sz="2400" b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C7BCA7D-98FB-5849-6D9B-44761BA85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121" y="2185988"/>
            <a:ext cx="8988533" cy="391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>
                <a:sym typeface="+mn-ea"/>
              </a:rPr>
              <a:t>了解机器学习的应用场景</a:t>
            </a:r>
            <a:endParaRPr lang="zh-CN" altLang="en-US" sz="4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600" b="1"/>
              <a:t>机器学习在不同行业中的应用</a:t>
            </a:r>
          </a:p>
          <a:p>
            <a:pPr lvl="1">
              <a:buFont typeface="Wingdings" panose="05000000000000000000" charset="0"/>
              <a:buChar char="n"/>
            </a:pPr>
            <a:r>
              <a:rPr lang="zh-CN" altLang="en-US" sz="3200" b="1"/>
              <a:t>4．机器学习在零售和服务业中的应用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378991" y="2302042"/>
            <a:ext cx="754887" cy="3070860"/>
          </a:xfrm>
          <a:prstGeom prst="rect">
            <a:avLst/>
          </a:prstGeom>
          <a:noFill/>
        </p:spPr>
        <p:txBody>
          <a:bodyPr vert="eaVert" wrap="square" rtlCol="0" anchor="t">
            <a:spAutoFit/>
          </a:bodyPr>
          <a:lstStyle/>
          <a:p>
            <a:pPr algn="l">
              <a:lnSpc>
                <a:spcPct val="150000"/>
              </a:lnSpc>
              <a:buClrTx/>
              <a:buSzTx/>
            </a:pP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口红</a:t>
            </a: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智能</a:t>
            </a: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试妆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4C6991A-0920-A4D2-1C3A-A1AE74328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286000"/>
            <a:ext cx="7491412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b="1">
                <a:sym typeface="+mn-ea"/>
              </a:rPr>
              <a:t>了解机器学习的应用场景</a:t>
            </a:r>
            <a:endParaRPr lang="zh-CN" altLang="en-US" sz="4400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600" b="1"/>
              <a:t>机器学习在不同行业中的应用</a:t>
            </a:r>
          </a:p>
          <a:p>
            <a:pPr lvl="1">
              <a:buFont typeface="Wingdings" panose="05000000000000000000" charset="0"/>
              <a:buChar char="n"/>
            </a:pPr>
            <a:r>
              <a:rPr lang="en-US" altLang="zh-CN" sz="3200" b="1"/>
              <a:t>5</a:t>
            </a:r>
            <a:r>
              <a:rPr lang="zh-CN" altLang="en-US" sz="3200" b="1"/>
              <a:t>．机器学习在金融业中的应用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BF5E39E-C0DC-64E7-E240-63ABE223C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603500"/>
            <a:ext cx="3276600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7694206-0C1B-89CF-11EB-6E0FF7B85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467" y="2541336"/>
            <a:ext cx="7664033" cy="248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253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b="1">
                <a:sym typeface="+mn-ea"/>
              </a:rPr>
              <a:t>了解机器学习的应用场景</a:t>
            </a:r>
            <a:endParaRPr lang="zh-CN" altLang="en-US" sz="4400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600" b="1"/>
              <a:t>机器学习在不同行业中的应用</a:t>
            </a:r>
          </a:p>
          <a:p>
            <a:pPr lvl="1">
              <a:buFont typeface="Wingdings" panose="05000000000000000000" charset="0"/>
              <a:buChar char="n"/>
            </a:pPr>
            <a:r>
              <a:rPr lang="en-US" altLang="zh-CN" sz="3200" b="1"/>
              <a:t>5</a:t>
            </a:r>
            <a:r>
              <a:rPr lang="zh-CN" altLang="en-US" sz="3200" b="1"/>
              <a:t>．机器学习在金融业中的应用</a:t>
            </a:r>
          </a:p>
        </p:txBody>
      </p:sp>
      <p:pic>
        <p:nvPicPr>
          <p:cNvPr id="8194" name="Picture 2" descr="智能金融：人工智能在金融科技领域的13大应用场景">
            <a:extLst>
              <a:ext uri="{FF2B5EF4-FFF2-40B4-BE49-F238E27FC236}">
                <a16:creationId xmlns:a16="http://schemas.microsoft.com/office/drawing/2014/main" id="{A8187C1F-3970-C473-BB29-C9DFD0645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181" y="689811"/>
            <a:ext cx="4036219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700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75BEF2-314A-15A8-1E2D-BC7A8412C6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4400" b="1"/>
              <a:t>机器学习基本问题</a:t>
            </a:r>
          </a:p>
        </p:txBody>
      </p:sp>
    </p:spTree>
    <p:extLst>
      <p:ext uri="{BB962C8B-B14F-4D97-AF65-F5344CB8AC3E}">
        <p14:creationId xmlns:p14="http://schemas.microsoft.com/office/powerpoint/2010/main" val="2486415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/>
              <a:t>机器学习 </a:t>
            </a:r>
            <a:r>
              <a:rPr lang="en-US" altLang="zh-TW" sz="4000" b="1">
                <a:solidFill>
                  <a:srgbClr val="FF0000"/>
                </a:solidFill>
              </a:rPr>
              <a:t>≈ </a:t>
            </a:r>
            <a:r>
              <a:rPr lang="zh-CN" altLang="en-US" sz="4000" b="1">
                <a:solidFill>
                  <a:srgbClr val="FF0000"/>
                </a:solidFill>
              </a:rPr>
              <a:t>构建一个映射函数</a:t>
            </a:r>
            <a:endParaRPr lang="zh-TW" altLang="en-US" sz="4000" b="1" dirty="0">
              <a:solidFill>
                <a:srgbClr val="FF0000"/>
              </a:solidFill>
            </a:endParaRPr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/>
        </p:nvGraphicFramePr>
        <p:xfrm>
          <a:off x="3544914" y="1357635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1790640" imgH="215640" progId="Equation.3">
                  <p:embed/>
                </p:oleObj>
              </mc:Choice>
              <mc:Fallback>
                <p:oleObj name="方程式" r:id="rId2" imgW="1790640" imgH="215640" progId="Equation.3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4914" y="1357635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2"/>
          <p:cNvGraphicFramePr>
            <a:graphicFrameLocks noChangeAspect="1"/>
          </p:cNvGraphicFramePr>
          <p:nvPr/>
        </p:nvGraphicFramePr>
        <p:xfrm>
          <a:off x="3483196" y="2422668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1790640" imgH="215640" progId="Equation.3">
                  <p:embed/>
                </p:oleObj>
              </mc:Choice>
              <mc:Fallback>
                <p:oleObj name="方程式" r:id="rId4" imgW="1790640" imgH="215640" progId="Equation.3">
                  <p:embed/>
                  <p:pic>
                    <p:nvPicPr>
                      <p:cNvPr id="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3196" y="2422668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2"/>
          <p:cNvGraphicFramePr>
            <a:graphicFrameLocks noChangeAspect="1"/>
          </p:cNvGraphicFramePr>
          <p:nvPr/>
        </p:nvGraphicFramePr>
        <p:xfrm>
          <a:off x="3461931" y="3575606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5" imgW="1790640" imgH="215640" progId="Equation.3">
                  <p:embed/>
                </p:oleObj>
              </mc:Choice>
              <mc:Fallback>
                <p:oleObj name="方程式" r:id="rId5" imgW="1790640" imgH="215640" progId="Equation.3">
                  <p:embed/>
                  <p:pic>
                    <p:nvPicPr>
                      <p:cNvPr id="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1931" y="3575606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2"/>
          <p:cNvGraphicFramePr>
            <a:graphicFrameLocks noChangeAspect="1"/>
          </p:cNvGraphicFramePr>
          <p:nvPr/>
        </p:nvGraphicFramePr>
        <p:xfrm>
          <a:off x="3381483" y="4768046"/>
          <a:ext cx="35782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1676160" imgH="215640" progId="Equation.3">
                  <p:embed/>
                </p:oleObj>
              </mc:Choice>
              <mc:Fallback>
                <p:oleObj name="方程式" r:id="rId6" imgW="1676160" imgH="215640" progId="Equation.3">
                  <p:embed/>
                  <p:pic>
                    <p:nvPicPr>
                      <p:cNvPr id="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1483" y="4768046"/>
                        <a:ext cx="3578225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7305896" y="2391244"/>
            <a:ext cx="947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</a:t>
            </a:r>
            <a:r>
              <a:rPr lang="zh-CN" altLang="en-US" sz="2800" dirty="0"/>
              <a:t>猫</a:t>
            </a:r>
            <a:r>
              <a:rPr lang="en-US" altLang="zh-TW" sz="2800" dirty="0"/>
              <a:t>”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7367614" y="1326451"/>
            <a:ext cx="2898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</a:t>
            </a:r>
            <a:r>
              <a:rPr lang="zh-CN" altLang="en-US" sz="2800" dirty="0"/>
              <a:t>你好</a:t>
            </a:r>
            <a:r>
              <a:rPr lang="en-US" altLang="zh-TW" sz="2800" dirty="0"/>
              <a:t>”</a:t>
            </a:r>
            <a:endParaRPr lang="zh-TW" altLang="en-US" sz="2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7284632" y="3517916"/>
            <a:ext cx="123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“5-5”</a:t>
            </a:r>
            <a:endParaRPr lang="zh-TW" altLang="en-US" sz="28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7329161" y="4786895"/>
            <a:ext cx="3031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</a:t>
            </a:r>
            <a:r>
              <a:rPr lang="zh-CN" altLang="en-US" sz="2800" dirty="0"/>
              <a:t>今天天气真不错</a:t>
            </a:r>
            <a:r>
              <a:rPr lang="en-US" altLang="zh-TW" sz="2800" dirty="0"/>
              <a:t>”</a:t>
            </a:r>
            <a:endParaRPr lang="zh-TW" altLang="en-US" sz="2800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301165"/>
            <a:ext cx="2921108" cy="516844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3820594" y="4721244"/>
            <a:ext cx="2659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“</a:t>
            </a:r>
            <a:r>
              <a:rPr lang="zh-CN" altLang="en-US" sz="2800" dirty="0"/>
              <a:t>你好</a:t>
            </a:r>
            <a:r>
              <a:rPr lang="en-US" altLang="zh-TW" sz="2800" dirty="0"/>
              <a:t>”</a:t>
            </a:r>
            <a:endParaRPr lang="zh-TW" altLang="en-US" sz="2800" dirty="0"/>
          </a:p>
        </p:txBody>
      </p:sp>
      <p:pic>
        <p:nvPicPr>
          <p:cNvPr id="84994" name="Picture 2" descr="http://y2.ifengimg.com/a/2016_11/2c7ef418c729099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430" y="3401069"/>
            <a:ext cx="1144109" cy="85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3896949" y="5939136"/>
            <a:ext cx="277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用户输入</a:t>
            </a:r>
            <a:endParaRPr lang="zh-TW" altLang="en-US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713175" y="5939135"/>
            <a:ext cx="277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机器</a:t>
            </a:r>
            <a:endParaRPr lang="zh-TW" altLang="en-US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639" y="2277711"/>
            <a:ext cx="1106043" cy="83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字方塊 17"/>
          <p:cNvSpPr txBox="1"/>
          <p:nvPr/>
        </p:nvSpPr>
        <p:spPr>
          <a:xfrm>
            <a:off x="8081579" y="3548694"/>
            <a:ext cx="2543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</a:t>
            </a:r>
            <a:r>
              <a:rPr lang="zh-CN" altLang="en-US" sz="2400" dirty="0"/>
              <a:t>落子位置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911A55F3-5FAC-4AEE-87B0-9B03C25086C0}"/>
              </a:ext>
            </a:extLst>
          </p:cNvPr>
          <p:cNvSpPr txBox="1">
            <a:spLocks/>
          </p:cNvSpPr>
          <p:nvPr/>
        </p:nvSpPr>
        <p:spPr bwMode="auto">
          <a:xfrm>
            <a:off x="709897" y="1109876"/>
            <a:ext cx="2773299" cy="493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53591" indent="-153591" algn="l" rtl="0" eaLnBrk="1" fontAlgn="base" hangingPunct="1">
              <a:spcBef>
                <a:spcPts val="338"/>
              </a:spcBef>
              <a:spcAft>
                <a:spcPct val="0"/>
              </a:spcAft>
              <a:buClr>
                <a:srgbClr val="000000"/>
              </a:buClr>
              <a:buSzPct val="76000"/>
              <a:buFont typeface="Wingdings 3" panose="05040102010807070707" pitchFamily="18" charset="2"/>
              <a:buChar char=""/>
              <a:defRPr lang="en-US" altLang="zh-CN" sz="3200" kern="1200" baseline="0" dirty="0" smtClean="0">
                <a:solidFill>
                  <a:srgbClr val="C00000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308075" indent="-153591" algn="l" rtl="0" eaLnBrk="1" fontAlgn="base" hangingPunct="1">
              <a:spcBef>
                <a:spcPts val="281"/>
              </a:spcBef>
              <a:spcAft>
                <a:spcPct val="0"/>
              </a:spcAft>
              <a:buClr>
                <a:srgbClr val="000000"/>
              </a:buClr>
              <a:buSzPct val="76000"/>
              <a:buFont typeface="Wingdings 3" panose="05040102010807070707" pitchFamily="18" charset="2"/>
              <a:buChar char=""/>
              <a:defRPr sz="28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62558" indent="-128588" algn="l" rtl="0" eaLnBrk="1" fontAlgn="base" hangingPunct="1">
              <a:spcBef>
                <a:spcPts val="281"/>
              </a:spcBef>
              <a:spcAft>
                <a:spcPct val="0"/>
              </a:spcAft>
              <a:buClr>
                <a:srgbClr val="000000"/>
              </a:buClr>
              <a:buSzPct val="76000"/>
              <a:buFont typeface="Wingdings 3" panose="05040102010807070707" pitchFamily="18" charset="2"/>
              <a:buChar char=""/>
              <a:defRPr sz="24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617042" indent="-128588" algn="l" rtl="0" eaLnBrk="1" fontAlgn="base" hangingPunct="1">
              <a:spcBef>
                <a:spcPts val="225"/>
              </a:spcBef>
              <a:spcAft>
                <a:spcPct val="0"/>
              </a:spcAft>
              <a:buClr>
                <a:srgbClr val="CF5716"/>
              </a:buClr>
              <a:buSzPct val="70000"/>
              <a:buFont typeface="Wingdings" panose="05000000000000000000" pitchFamily="2" charset="2"/>
              <a:buChar char="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1525" indent="-128588" algn="l" rtl="0" eaLnBrk="1" fontAlgn="base" hangingPunct="1">
              <a:spcBef>
                <a:spcPts val="169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35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925830" indent="-102870" algn="l" rtl="0" eaLnBrk="1" latinLnBrk="0" hangingPunct="1">
              <a:spcBef>
                <a:spcPts val="169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9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8700" indent="-102870" algn="l" rtl="0" eaLnBrk="1" latinLnBrk="0" hangingPunct="1">
              <a:spcBef>
                <a:spcPts val="169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788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1570" indent="-102870" algn="l" rtl="0" eaLnBrk="1" latinLnBrk="0" hangingPunct="1">
              <a:spcBef>
                <a:spcPts val="169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788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34440" indent="-102870" algn="l" rtl="0" eaLnBrk="1" latinLnBrk="0" hangingPunct="1">
              <a:spcBef>
                <a:spcPts val="169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675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语音识别</a:t>
            </a:r>
          </a:p>
          <a:p>
            <a:endParaRPr lang="zh-CN" altLang="en-US" sz="3600" dirty="0"/>
          </a:p>
          <a:p>
            <a:r>
              <a:rPr lang="zh-CN" altLang="en-US" sz="3600" dirty="0"/>
              <a:t>图像识别</a:t>
            </a:r>
          </a:p>
          <a:p>
            <a:endParaRPr lang="zh-CN" altLang="en-US" sz="3600" dirty="0"/>
          </a:p>
          <a:p>
            <a:r>
              <a:rPr lang="zh-CN" altLang="en-US" sz="3600" dirty="0"/>
              <a:t>围棋</a:t>
            </a:r>
          </a:p>
          <a:p>
            <a:endParaRPr lang="zh-CN" altLang="en-US" sz="3600" dirty="0"/>
          </a:p>
          <a:p>
            <a:r>
              <a:rPr lang="zh-CN" altLang="en-US" sz="3600" dirty="0"/>
              <a:t>对话系统</a:t>
            </a:r>
          </a:p>
        </p:txBody>
      </p:sp>
    </p:spTree>
    <p:extLst>
      <p:ext uri="{BB962C8B-B14F-4D97-AF65-F5344CB8AC3E}">
        <p14:creationId xmlns:p14="http://schemas.microsoft.com/office/powerpoint/2010/main" val="1999908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b="1"/>
              <a:t>什么是机器学习</a:t>
            </a:r>
            <a:r>
              <a:rPr lang="zh-CN" altLang="en-US"/>
              <a:t>？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7D2FDD4-4272-44F1-BA13-96DF721AA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600" b="1"/>
              <a:t>机器学习：通过算法使得机器能从大量数据中学习规律（模型）从而对新的样本做决策。</a:t>
            </a:r>
            <a:endParaRPr lang="en-US" altLang="zh-CN" sz="3600" b="1"/>
          </a:p>
          <a:p>
            <a:pPr lvl="1"/>
            <a:r>
              <a:rPr lang="zh-CN" altLang="en-US" sz="3200" b="1"/>
              <a:t>规律：决策（预测）函数</a:t>
            </a:r>
            <a:endParaRPr lang="en-US" altLang="zh-CN" sz="3200" b="1"/>
          </a:p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438400" y="5640957"/>
            <a:ext cx="30396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独立同分布 </a:t>
            </a:r>
            <a:r>
              <a:rPr lang="en-US" altLang="zh-CN" sz="2800" b="1" dirty="0">
                <a:solidFill>
                  <a:srgbClr val="FF0000"/>
                </a:solidFill>
              </a:rPr>
              <a:t>p(</a:t>
            </a:r>
            <a:r>
              <a:rPr lang="en-US" altLang="zh-CN" sz="2800" b="1" dirty="0" err="1">
                <a:solidFill>
                  <a:srgbClr val="FF0000"/>
                </a:solidFill>
              </a:rPr>
              <a:t>x,y</a:t>
            </a:r>
            <a:r>
              <a:rPr lang="en-US" altLang="zh-CN" sz="2800" b="1" dirty="0">
                <a:solidFill>
                  <a:srgbClr val="FF0000"/>
                </a:solidFill>
              </a:rPr>
              <a:t>)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D1E55F4-CCBD-4EB9-B7FC-D063FD23C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585" y="2743199"/>
            <a:ext cx="9440164" cy="275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60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b="1"/>
              <a:t>数据集和特征</a:t>
            </a:r>
            <a:endParaRPr lang="en-US" altLang="zh-CN" sz="4400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031241"/>
            <a:ext cx="10687685" cy="2113280"/>
          </a:xfrm>
        </p:spPr>
        <p:txBody>
          <a:bodyPr/>
          <a:lstStyle/>
          <a:p>
            <a:pPr lvl="1">
              <a:buFont typeface="Wingdings" panose="05000000000000000000" charset="0"/>
              <a:buChar char="n"/>
            </a:pPr>
            <a:r>
              <a:rPr lang="zh-CN" altLang="en-US" sz="4000" b="0">
                <a:solidFill>
                  <a:srgbClr val="2279FE"/>
                </a:solidFill>
              </a:rPr>
              <a:t>数据集</a:t>
            </a:r>
            <a:r>
              <a:rPr lang="zh-CN" altLang="en-US" sz="4000" b="0"/>
              <a:t>是预测系统的原材料，用于训练机器学习模型的历史数据。</a:t>
            </a:r>
          </a:p>
          <a:p>
            <a:pPr lvl="1">
              <a:buFont typeface="Wingdings" panose="05000000000000000000" charset="0"/>
              <a:buChar char="n"/>
            </a:pPr>
            <a:r>
              <a:rPr lang="zh-CN" altLang="en-US" sz="4000" b="0">
                <a:solidFill>
                  <a:srgbClr val="2279FE"/>
                </a:solidFill>
              </a:rPr>
              <a:t>特征</a:t>
            </a:r>
            <a:r>
              <a:rPr lang="zh-CN" altLang="en-US" sz="4000" b="0"/>
              <a:t>是描述数据集中每个样本的属性。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640" y="3571875"/>
            <a:ext cx="871855" cy="7721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985" y="3571875"/>
            <a:ext cx="807085" cy="7721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560" y="3571875"/>
            <a:ext cx="760730" cy="784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8780" y="3571875"/>
            <a:ext cx="887095" cy="7715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2320" y="3559810"/>
            <a:ext cx="872490" cy="7835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0495" y="3550920"/>
            <a:ext cx="806450" cy="7981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rcRect r="16087"/>
          <a:stretch>
            <a:fillRect/>
          </a:stretch>
        </p:blipFill>
        <p:spPr>
          <a:xfrm>
            <a:off x="8131810" y="3571875"/>
            <a:ext cx="781685" cy="7981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22510" y="3524885"/>
            <a:ext cx="861060" cy="837565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1247775" y="4622165"/>
            <a:ext cx="1198880" cy="1348740"/>
          </a:xfrm>
          <a:prstGeom prst="rect">
            <a:avLst/>
          </a:prstGeom>
          <a:solidFill>
            <a:srgbClr val="A6DBFD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1247775" y="5018405"/>
            <a:ext cx="1208405" cy="0"/>
          </a:xfrm>
          <a:prstGeom prst="line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641475" y="4622165"/>
            <a:ext cx="551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猫</a:t>
            </a:r>
            <a:r>
              <a:rPr lang="en-US" altLang="zh-CN"/>
              <a:t>1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1320800" y="5046345"/>
            <a:ext cx="10972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/>
              <a:t>头型：圆</a:t>
            </a:r>
          </a:p>
          <a:p>
            <a:pPr algn="l"/>
            <a:r>
              <a:rPr lang="zh-CN" altLang="en-US"/>
              <a:t>耳朵：立</a:t>
            </a:r>
          </a:p>
          <a:p>
            <a:pPr algn="l"/>
            <a:r>
              <a:rPr lang="zh-CN" altLang="en-US"/>
              <a:t>五官：平</a:t>
            </a:r>
          </a:p>
        </p:txBody>
      </p:sp>
      <p:sp>
        <p:nvSpPr>
          <p:cNvPr id="28" name="矩形 27"/>
          <p:cNvSpPr/>
          <p:nvPr/>
        </p:nvSpPr>
        <p:spPr>
          <a:xfrm>
            <a:off x="7083425" y="4622165"/>
            <a:ext cx="1198880" cy="1348740"/>
          </a:xfrm>
          <a:prstGeom prst="rect">
            <a:avLst/>
          </a:prstGeom>
          <a:solidFill>
            <a:srgbClr val="A6DBFD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>
            <a:off x="7083425" y="5018405"/>
            <a:ext cx="1209040" cy="0"/>
          </a:xfrm>
          <a:prstGeom prst="line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7125970" y="5031105"/>
            <a:ext cx="10972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/>
              <a:t>头型：长</a:t>
            </a:r>
          </a:p>
          <a:p>
            <a:pPr algn="l"/>
            <a:r>
              <a:rPr lang="zh-CN" altLang="en-US"/>
              <a:t>耳朵：立</a:t>
            </a:r>
          </a:p>
          <a:p>
            <a:pPr algn="l"/>
            <a:r>
              <a:rPr lang="zh-CN" altLang="en-US"/>
              <a:t>五官：突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5497830" y="3367405"/>
            <a:ext cx="6426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</a:rPr>
              <a:t>监督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7461885" y="4662805"/>
            <a:ext cx="761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狗</a:t>
            </a:r>
            <a:r>
              <a:rPr lang="en-US" altLang="zh-CN"/>
              <a:t>1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995680" y="3409950"/>
            <a:ext cx="10201275" cy="1080770"/>
          </a:xfrm>
          <a:prstGeom prst="roundRect">
            <a:avLst/>
          </a:prstGeom>
          <a:noFill/>
          <a:ln w="28575" cmpd="sng">
            <a:solidFill>
              <a:srgbClr val="40D59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995680" y="4563745"/>
            <a:ext cx="10201275" cy="1515745"/>
          </a:xfrm>
          <a:prstGeom prst="roundRect">
            <a:avLst/>
          </a:prstGeom>
          <a:noFill/>
          <a:ln w="28575" cmpd="sng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589905" y="3703320"/>
            <a:ext cx="16294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40D5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5589905" y="4843145"/>
            <a:ext cx="16294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</a:t>
            </a:r>
            <a:r>
              <a:rPr lang="en-US" altLang="zh-CN" sz="28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8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征</a:t>
            </a:r>
          </a:p>
        </p:txBody>
      </p:sp>
      <p:sp>
        <p:nvSpPr>
          <p:cNvPr id="45" name="矩形 44"/>
          <p:cNvSpPr/>
          <p:nvPr/>
        </p:nvSpPr>
        <p:spPr>
          <a:xfrm>
            <a:off x="2541905" y="4622165"/>
            <a:ext cx="1198880" cy="1348740"/>
          </a:xfrm>
          <a:prstGeom prst="rect">
            <a:avLst/>
          </a:prstGeom>
          <a:solidFill>
            <a:srgbClr val="A6DBFD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6" name="直接连接符 45"/>
          <p:cNvCxnSpPr/>
          <p:nvPr/>
        </p:nvCxnSpPr>
        <p:spPr>
          <a:xfrm>
            <a:off x="2541905" y="5018405"/>
            <a:ext cx="1208405" cy="0"/>
          </a:xfrm>
          <a:prstGeom prst="line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2935605" y="4622165"/>
            <a:ext cx="551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猫</a:t>
            </a:r>
            <a:r>
              <a:rPr lang="en-US" altLang="zh-CN"/>
              <a:t>2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2614930" y="5046345"/>
            <a:ext cx="10972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/>
              <a:t>头型：圆</a:t>
            </a:r>
          </a:p>
          <a:p>
            <a:pPr algn="l"/>
            <a:r>
              <a:rPr lang="zh-CN" altLang="en-US"/>
              <a:t>耳朵：立</a:t>
            </a:r>
          </a:p>
          <a:p>
            <a:pPr algn="l"/>
            <a:r>
              <a:rPr lang="zh-CN" altLang="en-US"/>
              <a:t>五官：平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3836035" y="4926330"/>
            <a:ext cx="12249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......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9740900" y="4926330"/>
            <a:ext cx="12249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......</a:t>
            </a:r>
          </a:p>
        </p:txBody>
      </p:sp>
      <p:sp>
        <p:nvSpPr>
          <p:cNvPr id="51" name="矩形 50"/>
          <p:cNvSpPr/>
          <p:nvPr/>
        </p:nvSpPr>
        <p:spPr>
          <a:xfrm>
            <a:off x="8382635" y="4619625"/>
            <a:ext cx="1198880" cy="1348740"/>
          </a:xfrm>
          <a:prstGeom prst="rect">
            <a:avLst/>
          </a:prstGeom>
          <a:solidFill>
            <a:srgbClr val="A6DBFD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2" name="直接连接符 51"/>
          <p:cNvCxnSpPr/>
          <p:nvPr/>
        </p:nvCxnSpPr>
        <p:spPr>
          <a:xfrm>
            <a:off x="8382635" y="5015865"/>
            <a:ext cx="1209040" cy="0"/>
          </a:xfrm>
          <a:prstGeom prst="line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8425180" y="5043805"/>
            <a:ext cx="10972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/>
              <a:t>头型：长</a:t>
            </a:r>
          </a:p>
          <a:p>
            <a:pPr algn="l"/>
            <a:r>
              <a:rPr lang="zh-CN" altLang="en-US"/>
              <a:t>耳朵：折</a:t>
            </a:r>
          </a:p>
          <a:p>
            <a:pPr algn="l"/>
            <a:r>
              <a:rPr lang="zh-CN" altLang="en-US"/>
              <a:t>五官：突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8761095" y="4660265"/>
            <a:ext cx="761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狗</a:t>
            </a:r>
            <a:r>
              <a:rPr lang="en-US" altLang="zh-CN"/>
              <a:t>2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280670" y="3703320"/>
            <a:ext cx="551815" cy="19380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猫狗识别案例</a:t>
            </a:r>
          </a:p>
        </p:txBody>
      </p:sp>
    </p:spTree>
    <p:extLst>
      <p:ext uri="{BB962C8B-B14F-4D97-AF65-F5344CB8AC3E}">
        <p14:creationId xmlns:p14="http://schemas.microsoft.com/office/powerpoint/2010/main" val="973864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b="1"/>
              <a:t>数据集和特征</a:t>
            </a:r>
            <a:endParaRPr lang="en-US" altLang="zh-CN" sz="4400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031240"/>
            <a:ext cx="10687685" cy="1957705"/>
          </a:xfrm>
        </p:spPr>
        <p:txBody>
          <a:bodyPr/>
          <a:lstStyle/>
          <a:p>
            <a:pPr lvl="1">
              <a:buFont typeface="Wingdings" panose="05000000000000000000" charset="0"/>
              <a:buChar char="n"/>
            </a:pPr>
            <a:r>
              <a:rPr lang="zh-CN" altLang="en-US" sz="4000" b="0">
                <a:solidFill>
                  <a:srgbClr val="2279FE"/>
                </a:solidFill>
              </a:rPr>
              <a:t>特征</a:t>
            </a:r>
            <a:r>
              <a:rPr lang="zh-CN" altLang="en-US" sz="4000" b="0"/>
              <a:t>是描述数据集中每个样本的属性。</a:t>
            </a:r>
            <a:endParaRPr lang="en-US" altLang="zh-CN" sz="4000" b="0"/>
          </a:p>
          <a:p>
            <a:pPr lvl="1">
              <a:buFont typeface="Wingdings" panose="05000000000000000000" charset="0"/>
              <a:buChar char="n"/>
            </a:pPr>
            <a:r>
              <a:rPr lang="zh-CN" altLang="en-US" sz="4000"/>
              <a:t>特征进一步数值化</a:t>
            </a:r>
            <a:endParaRPr lang="zh-CN" altLang="en-US" sz="4000" b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640" y="3571875"/>
            <a:ext cx="871855" cy="7721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985" y="3571875"/>
            <a:ext cx="807085" cy="7721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7560" y="3571875"/>
            <a:ext cx="760730" cy="784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780" y="3571875"/>
            <a:ext cx="887095" cy="7715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2320" y="3559810"/>
            <a:ext cx="872490" cy="7835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0495" y="3550920"/>
            <a:ext cx="806450" cy="7981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rcRect r="16087"/>
          <a:stretch>
            <a:fillRect/>
          </a:stretch>
        </p:blipFill>
        <p:spPr>
          <a:xfrm>
            <a:off x="8131810" y="3571875"/>
            <a:ext cx="781685" cy="7981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2510" y="3524885"/>
            <a:ext cx="861060" cy="837565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1247775" y="4622165"/>
            <a:ext cx="1198880" cy="1348740"/>
          </a:xfrm>
          <a:prstGeom prst="rect">
            <a:avLst/>
          </a:prstGeom>
          <a:solidFill>
            <a:srgbClr val="A6DBFD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1247775" y="5018405"/>
            <a:ext cx="1208405" cy="0"/>
          </a:xfrm>
          <a:prstGeom prst="line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641475" y="4622165"/>
            <a:ext cx="551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猫</a:t>
            </a:r>
            <a:r>
              <a:rPr lang="en-US" altLang="zh-CN"/>
              <a:t>1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1320800" y="5046345"/>
            <a:ext cx="10972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/>
              <a:t>头型：</a:t>
            </a:r>
            <a:r>
              <a:rPr lang="en-US" altLang="zh-CN"/>
              <a:t>0</a:t>
            </a:r>
            <a:endParaRPr lang="zh-CN" altLang="en-US"/>
          </a:p>
          <a:p>
            <a:pPr algn="l"/>
            <a:r>
              <a:rPr lang="zh-CN" altLang="en-US"/>
              <a:t>耳朵：</a:t>
            </a:r>
            <a:r>
              <a:rPr lang="en-US" altLang="zh-CN"/>
              <a:t>0</a:t>
            </a:r>
            <a:endParaRPr lang="zh-CN" altLang="en-US"/>
          </a:p>
          <a:p>
            <a:pPr algn="l"/>
            <a:r>
              <a:rPr lang="zh-CN" altLang="en-US"/>
              <a:t>五官：</a:t>
            </a:r>
            <a:r>
              <a:rPr lang="en-US" altLang="zh-CN"/>
              <a:t>0</a:t>
            </a:r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7083425" y="4622165"/>
            <a:ext cx="1198880" cy="1348740"/>
          </a:xfrm>
          <a:prstGeom prst="rect">
            <a:avLst/>
          </a:prstGeom>
          <a:solidFill>
            <a:srgbClr val="A6DBFD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>
            <a:off x="7083425" y="5018405"/>
            <a:ext cx="1209040" cy="0"/>
          </a:xfrm>
          <a:prstGeom prst="line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7125970" y="5031105"/>
            <a:ext cx="10054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/>
              <a:t>头型：</a:t>
            </a:r>
            <a:r>
              <a:rPr lang="en-US" altLang="zh-CN"/>
              <a:t>1</a:t>
            </a:r>
            <a:endParaRPr lang="zh-CN" altLang="en-US"/>
          </a:p>
          <a:p>
            <a:pPr algn="l"/>
            <a:r>
              <a:rPr lang="zh-CN" altLang="en-US"/>
              <a:t>耳朵：</a:t>
            </a:r>
            <a:r>
              <a:rPr lang="en-US" altLang="zh-CN"/>
              <a:t>0</a:t>
            </a:r>
            <a:endParaRPr lang="zh-CN" altLang="en-US"/>
          </a:p>
          <a:p>
            <a:pPr algn="l"/>
            <a:r>
              <a:rPr lang="zh-CN" altLang="en-US"/>
              <a:t>五官：</a:t>
            </a:r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5497830" y="3367405"/>
            <a:ext cx="6426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</a:rPr>
              <a:t>监督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7461885" y="4662805"/>
            <a:ext cx="761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狗</a:t>
            </a:r>
            <a:r>
              <a:rPr lang="en-US" altLang="zh-CN"/>
              <a:t>1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995680" y="3409950"/>
            <a:ext cx="10201275" cy="1080770"/>
          </a:xfrm>
          <a:prstGeom prst="roundRect">
            <a:avLst/>
          </a:prstGeom>
          <a:noFill/>
          <a:ln w="28575" cmpd="sng">
            <a:solidFill>
              <a:srgbClr val="40D59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995680" y="4563745"/>
            <a:ext cx="10201275" cy="1515745"/>
          </a:xfrm>
          <a:prstGeom prst="roundRect">
            <a:avLst/>
          </a:prstGeom>
          <a:noFill/>
          <a:ln w="28575" cmpd="sng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589905" y="3703320"/>
            <a:ext cx="16294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40D5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5589905" y="4843145"/>
            <a:ext cx="16294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</a:t>
            </a:r>
            <a:r>
              <a:rPr lang="en-US" altLang="zh-CN" sz="28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8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征</a:t>
            </a:r>
          </a:p>
        </p:txBody>
      </p:sp>
      <p:sp>
        <p:nvSpPr>
          <p:cNvPr id="45" name="矩形 44"/>
          <p:cNvSpPr/>
          <p:nvPr/>
        </p:nvSpPr>
        <p:spPr>
          <a:xfrm>
            <a:off x="2541905" y="4622165"/>
            <a:ext cx="1198880" cy="1348740"/>
          </a:xfrm>
          <a:prstGeom prst="rect">
            <a:avLst/>
          </a:prstGeom>
          <a:solidFill>
            <a:srgbClr val="A6DBFD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6" name="直接连接符 45"/>
          <p:cNvCxnSpPr/>
          <p:nvPr/>
        </p:nvCxnSpPr>
        <p:spPr>
          <a:xfrm>
            <a:off x="2541905" y="5018405"/>
            <a:ext cx="1208405" cy="0"/>
          </a:xfrm>
          <a:prstGeom prst="line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2935605" y="4622165"/>
            <a:ext cx="551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猫</a:t>
            </a:r>
            <a:r>
              <a:rPr lang="en-US" altLang="zh-CN"/>
              <a:t>2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2614930" y="5046345"/>
            <a:ext cx="1097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/>
              <a:t>头型：</a:t>
            </a:r>
            <a:r>
              <a:rPr lang="en-US" altLang="zh-CN"/>
              <a:t>0</a:t>
            </a:r>
            <a:endParaRPr lang="zh-CN" altLang="en-US"/>
          </a:p>
          <a:p>
            <a:pPr algn="l"/>
            <a:r>
              <a:rPr lang="zh-CN" altLang="en-US"/>
              <a:t>耳朵：</a:t>
            </a:r>
            <a:r>
              <a:rPr lang="en-US" altLang="zh-CN"/>
              <a:t>0</a:t>
            </a:r>
            <a:endParaRPr lang="zh-CN" altLang="en-US"/>
          </a:p>
          <a:p>
            <a:pPr algn="l"/>
            <a:r>
              <a:rPr lang="zh-CN" altLang="en-US"/>
              <a:t>五官：</a:t>
            </a:r>
            <a:r>
              <a:rPr lang="en-US" altLang="zh-CN"/>
              <a:t>0</a:t>
            </a:r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3836035" y="4926330"/>
            <a:ext cx="12249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......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9740900" y="4926330"/>
            <a:ext cx="12249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......</a:t>
            </a:r>
          </a:p>
        </p:txBody>
      </p:sp>
      <p:sp>
        <p:nvSpPr>
          <p:cNvPr id="51" name="矩形 50"/>
          <p:cNvSpPr/>
          <p:nvPr/>
        </p:nvSpPr>
        <p:spPr>
          <a:xfrm>
            <a:off x="8382635" y="4619625"/>
            <a:ext cx="1198880" cy="1348740"/>
          </a:xfrm>
          <a:prstGeom prst="rect">
            <a:avLst/>
          </a:prstGeom>
          <a:solidFill>
            <a:srgbClr val="A6DBFD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2" name="直接连接符 51"/>
          <p:cNvCxnSpPr/>
          <p:nvPr/>
        </p:nvCxnSpPr>
        <p:spPr>
          <a:xfrm>
            <a:off x="8382635" y="5015865"/>
            <a:ext cx="1209040" cy="0"/>
          </a:xfrm>
          <a:prstGeom prst="line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8425180" y="5043805"/>
            <a:ext cx="10054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/>
              <a:t>头型：</a:t>
            </a:r>
            <a:r>
              <a:rPr lang="en-US" altLang="zh-CN"/>
              <a:t>1</a:t>
            </a:r>
            <a:endParaRPr lang="zh-CN" altLang="en-US"/>
          </a:p>
          <a:p>
            <a:pPr algn="l"/>
            <a:r>
              <a:rPr lang="zh-CN" altLang="en-US"/>
              <a:t>耳朵：</a:t>
            </a:r>
            <a:r>
              <a:rPr lang="en-US" altLang="zh-CN"/>
              <a:t>1</a:t>
            </a:r>
            <a:endParaRPr lang="zh-CN" altLang="en-US"/>
          </a:p>
          <a:p>
            <a:pPr algn="l"/>
            <a:r>
              <a:rPr lang="zh-CN" altLang="en-US"/>
              <a:t>五官：</a:t>
            </a:r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8761095" y="4660265"/>
            <a:ext cx="761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狗</a:t>
            </a:r>
            <a:r>
              <a:rPr lang="en-US" altLang="zh-CN"/>
              <a:t>2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280670" y="3703320"/>
            <a:ext cx="551815" cy="19380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猫狗识别案例</a:t>
            </a:r>
          </a:p>
        </p:txBody>
      </p:sp>
    </p:spTree>
    <p:extLst>
      <p:ext uri="{BB962C8B-B14F-4D97-AF65-F5344CB8AC3E}">
        <p14:creationId xmlns:p14="http://schemas.microsoft.com/office/powerpoint/2010/main" val="2141712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0154EE8-2E36-9B12-0BE3-DD2B05601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/>
              <a:t>成绩获取方式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05685A5-A329-8A59-FADE-522DDACA4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sz="3600"/>
              <a:t>必修课考查课</a:t>
            </a:r>
            <a:endParaRPr lang="en-US" altLang="zh-CN" sz="3600"/>
          </a:p>
          <a:p>
            <a:pPr lvl="1"/>
            <a:r>
              <a:rPr lang="zh-CN" altLang="en-US" sz="3600"/>
              <a:t>最终成绩</a:t>
            </a:r>
            <a:r>
              <a:rPr lang="en-US" altLang="zh-CN" sz="3600"/>
              <a:t>=</a:t>
            </a:r>
            <a:r>
              <a:rPr lang="zh-CN" altLang="en-US" sz="3600"/>
              <a:t>平时成绩</a:t>
            </a:r>
            <a:r>
              <a:rPr lang="en-US" altLang="zh-CN" sz="3600"/>
              <a:t>*50% + </a:t>
            </a:r>
            <a:r>
              <a:rPr lang="zh-CN" altLang="en-US" sz="3600"/>
              <a:t>期末成绩</a:t>
            </a:r>
            <a:r>
              <a:rPr lang="en-US" altLang="zh-CN" sz="3600"/>
              <a:t>*50%</a:t>
            </a:r>
          </a:p>
          <a:p>
            <a:pPr lvl="1"/>
            <a:r>
              <a:rPr lang="zh-CN" altLang="en-US" sz="3600"/>
              <a:t>最后折算为</a:t>
            </a:r>
            <a:r>
              <a:rPr lang="zh-CN" altLang="en-US" sz="3600">
                <a:solidFill>
                  <a:srgbClr val="FF0000"/>
                </a:solidFill>
              </a:rPr>
              <a:t>优秀、良好、中等</a:t>
            </a:r>
            <a:r>
              <a:rPr lang="zh-CN" altLang="en-US" sz="3600"/>
              <a:t>、</a:t>
            </a:r>
            <a:r>
              <a:rPr lang="zh-CN" altLang="en-US" sz="3600">
                <a:solidFill>
                  <a:srgbClr val="0070C0"/>
                </a:solidFill>
              </a:rPr>
              <a:t>及格、</a:t>
            </a:r>
            <a:r>
              <a:rPr lang="zh-CN" altLang="en-US" sz="3600">
                <a:solidFill>
                  <a:srgbClr val="7030A0"/>
                </a:solidFill>
              </a:rPr>
              <a:t>不及格</a:t>
            </a:r>
            <a:endParaRPr lang="en-US" altLang="zh-CN" sz="3600">
              <a:solidFill>
                <a:srgbClr val="7030A0"/>
              </a:solidFill>
            </a:endParaRPr>
          </a:p>
          <a:p>
            <a:pPr lvl="1"/>
            <a:r>
              <a:rPr lang="zh-CN" altLang="en-US" sz="3200">
                <a:solidFill>
                  <a:srgbClr val="FF0000"/>
                </a:solidFill>
              </a:rPr>
              <a:t>期末考试（</a:t>
            </a:r>
            <a:r>
              <a:rPr lang="en-US" altLang="zh-CN" sz="3200">
                <a:solidFill>
                  <a:srgbClr val="FF0000"/>
                </a:solidFill>
              </a:rPr>
              <a:t>100</a:t>
            </a:r>
            <a:r>
              <a:rPr lang="zh-CN" altLang="en-US" sz="3200">
                <a:solidFill>
                  <a:srgbClr val="FF0000"/>
                </a:solidFill>
              </a:rPr>
              <a:t>分）方式二选一：最后一次课随堂开卷考试</a:t>
            </a:r>
            <a:r>
              <a:rPr lang="en-US" altLang="zh-CN" sz="3200">
                <a:solidFill>
                  <a:srgbClr val="FF0000"/>
                </a:solidFill>
              </a:rPr>
              <a:t>/</a:t>
            </a:r>
            <a:r>
              <a:rPr lang="zh-CN" altLang="en-US" sz="3200">
                <a:solidFill>
                  <a:srgbClr val="FF0000"/>
                </a:solidFill>
              </a:rPr>
              <a:t>课程大作业</a:t>
            </a:r>
            <a:endParaRPr lang="en-US" altLang="zh-CN" sz="3200">
              <a:solidFill>
                <a:srgbClr val="FF0000"/>
              </a:solidFill>
            </a:endParaRPr>
          </a:p>
          <a:p>
            <a:pPr lvl="1"/>
            <a:r>
              <a:rPr lang="zh-CN" altLang="en-US" sz="3200"/>
              <a:t>平时成绩</a:t>
            </a:r>
            <a:r>
              <a:rPr lang="en-US" altLang="zh-CN" sz="3200"/>
              <a:t>=100</a:t>
            </a:r>
            <a:r>
              <a:rPr lang="zh-CN" altLang="en-US" sz="3200"/>
              <a:t>分</a:t>
            </a:r>
            <a:r>
              <a:rPr lang="en-US" altLang="zh-CN" sz="3200"/>
              <a:t>=</a:t>
            </a:r>
            <a:r>
              <a:rPr lang="zh-CN" altLang="en-US" sz="3200"/>
              <a:t>出勤</a:t>
            </a:r>
            <a:r>
              <a:rPr lang="en-US" altLang="zh-CN" sz="3200"/>
              <a:t>30</a:t>
            </a:r>
            <a:r>
              <a:rPr lang="zh-CN" altLang="en-US" sz="3200"/>
              <a:t>分</a:t>
            </a:r>
            <a:r>
              <a:rPr lang="en-US" altLang="zh-CN" sz="3200"/>
              <a:t>+</a:t>
            </a:r>
            <a:r>
              <a:rPr lang="zh-CN" altLang="en-US" sz="3200"/>
              <a:t>实验作业完成情况</a:t>
            </a:r>
            <a:r>
              <a:rPr lang="en-US" altLang="zh-CN" sz="3200"/>
              <a:t>(40</a:t>
            </a:r>
            <a:r>
              <a:rPr lang="zh-CN" altLang="en-US" sz="3200"/>
              <a:t>分</a:t>
            </a:r>
            <a:r>
              <a:rPr lang="en-US" altLang="zh-CN" sz="3200"/>
              <a:t>)+</a:t>
            </a:r>
            <a:r>
              <a:rPr lang="zh-CN" altLang="en-US" sz="3200">
                <a:solidFill>
                  <a:srgbClr val="00B0F0"/>
                </a:solidFill>
              </a:rPr>
              <a:t>比赛式练习</a:t>
            </a:r>
            <a:r>
              <a:rPr lang="zh-CN" altLang="en-US" sz="3200"/>
              <a:t>项目</a:t>
            </a:r>
            <a:r>
              <a:rPr lang="en-US" altLang="zh-CN" sz="3200"/>
              <a:t>(30</a:t>
            </a:r>
            <a:r>
              <a:rPr lang="zh-CN" altLang="en-US" sz="3200"/>
              <a:t>分</a:t>
            </a:r>
            <a:r>
              <a:rPr lang="en-US" altLang="zh-CN" sz="3200"/>
              <a:t>)</a:t>
            </a:r>
          </a:p>
          <a:p>
            <a:pPr marL="0" indent="0">
              <a:buNone/>
            </a:pPr>
            <a:r>
              <a:rPr lang="zh-CN" altLang="en-US"/>
              <a:t>  </a:t>
            </a:r>
            <a:r>
              <a:rPr lang="en-US" altLang="zh-CN"/>
              <a:t>Bonus:</a:t>
            </a:r>
            <a:r>
              <a:rPr lang="zh-CN" altLang="en-US"/>
              <a:t>良好的互动会有加分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</a:t>
            </a:r>
            <a:r>
              <a:rPr lang="zh-CN" altLang="en-US">
                <a:solidFill>
                  <a:srgbClr val="FF0000"/>
                </a:solidFill>
              </a:rPr>
              <a:t>无故旷课</a:t>
            </a:r>
            <a:r>
              <a:rPr lang="zh-CN" altLang="en-US"/>
              <a:t>次数达到超过</a:t>
            </a:r>
            <a:r>
              <a:rPr lang="en-US" altLang="zh-CN"/>
              <a:t>5</a:t>
            </a:r>
            <a:r>
              <a:rPr lang="zh-CN" altLang="en-US"/>
              <a:t>次，取消考试资格</a:t>
            </a:r>
            <a:endParaRPr lang="en-US" altLang="zh-CN" sz="1800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654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b="1"/>
              <a:t>数据集和特征</a:t>
            </a:r>
            <a:endParaRPr lang="en-US" altLang="zh-CN" sz="4400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74726"/>
            <a:ext cx="10972800" cy="733410"/>
          </a:xfrm>
        </p:spPr>
        <p:txBody>
          <a:bodyPr/>
          <a:lstStyle/>
          <a:p>
            <a:r>
              <a:rPr lang="zh-CN" altLang="en-US" sz="4000"/>
              <a:t>原始特征</a:t>
            </a:r>
          </a:p>
          <a:p>
            <a:endParaRPr lang="zh-CN" altLang="en-US" sz="2000" b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AAD469-002E-F0DA-C2AE-00ABE64F8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974726"/>
            <a:ext cx="7524750" cy="524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441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b="1"/>
              <a:t>机器学习的三要素</a:t>
            </a:r>
            <a:endParaRPr lang="zh-CN" altLang="en-US" sz="4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4400" dirty="0"/>
                  <a:t>模型</a:t>
                </a:r>
              </a:p>
              <a:p>
                <a:pPr lvl="1"/>
                <a:r>
                  <a:rPr lang="zh-CN" altLang="en-US" sz="4000" dirty="0"/>
                  <a:t>线性方法：</a:t>
                </a:r>
                <a:endParaRPr lang="en-US" altLang="zh-CN" sz="4000" dirty="0"/>
              </a:p>
              <a:p>
                <a:pPr lvl="1"/>
                <a:r>
                  <a:rPr lang="zh-CN" altLang="en-US" sz="4000"/>
                  <a:t>非线性方法</a:t>
                </a:r>
                <a:r>
                  <a:rPr lang="zh-CN" altLang="en-US" sz="4000" dirty="0"/>
                  <a:t>：</a:t>
                </a:r>
                <a:endParaRPr lang="en-US" altLang="zh-CN" sz="4000" dirty="0"/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3600" dirty="0"/>
                      <m:t>ϕ</m:t>
                    </m:r>
                    <m:r>
                      <m:rPr>
                        <m:nor/>
                      </m:rPr>
                      <a:rPr lang="en-US" altLang="zh-CN" sz="3600" dirty="0"/>
                      <m:t>(</m:t>
                    </m:r>
                    <m:r>
                      <m:rPr>
                        <m:nor/>
                      </m:rPr>
                      <a:rPr lang="en-US" altLang="zh-CN" sz="3600" dirty="0"/>
                      <m:t>x</m:t>
                    </m:r>
                    <m:r>
                      <m:rPr>
                        <m:nor/>
                      </m:rPr>
                      <a:rPr lang="en-US" altLang="zh-CN" sz="3600" dirty="0"/>
                      <m:t>)</m:t>
                    </m:r>
                  </m:oMath>
                </a14:m>
                <a:r>
                  <a:rPr lang="zh-CN" altLang="en-US" sz="3600"/>
                  <a:t>非线性函数</a:t>
                </a:r>
                <a:endParaRPr lang="zh-CN" altLang="en-US" sz="3600" dirty="0"/>
              </a:p>
              <a:p>
                <a:endParaRPr lang="en-US" altLang="zh-CN" sz="36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89" t="-22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26" y="1413082"/>
            <a:ext cx="4212774" cy="908879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26" y="2342978"/>
            <a:ext cx="5738153" cy="86001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70A5281-C5C5-58B7-B813-86AE1B062A94}"/>
              </a:ext>
            </a:extLst>
          </p:cNvPr>
          <p:cNvSpPr txBox="1"/>
          <p:nvPr/>
        </p:nvSpPr>
        <p:spPr>
          <a:xfrm>
            <a:off x="2590800" y="4343400"/>
            <a:ext cx="8001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/>
              <a:t>模型越复杂，它的表达能力就越强，一个足够复杂的神经网络模型可以拟合任意函数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C605383-EC5F-C359-77F4-C014735E07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5800" y="3307785"/>
            <a:ext cx="67722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7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b="1"/>
              <a:t>机器学习的三要素</a:t>
            </a:r>
            <a:endParaRPr lang="zh-CN" altLang="en-US" sz="4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3600" dirty="0"/>
                  <a:t>模型</a:t>
                </a:r>
              </a:p>
              <a:p>
                <a:pPr lvl="1"/>
                <a:r>
                  <a:rPr lang="zh-CN" altLang="en-US" sz="3200" dirty="0"/>
                  <a:t>线性方法：</a:t>
                </a:r>
                <a:endParaRPr lang="en-US" altLang="zh-CN" sz="3200" dirty="0"/>
              </a:p>
              <a:p>
                <a:pPr lvl="1"/>
                <a:r>
                  <a:rPr lang="zh-CN" altLang="en-US" sz="3200"/>
                  <a:t>非线性方法</a:t>
                </a:r>
                <a:r>
                  <a:rPr lang="zh-CN" altLang="en-US" sz="3200" dirty="0"/>
                  <a:t>：</a:t>
                </a:r>
                <a:endParaRPr lang="en-US" altLang="zh-CN" sz="3200" dirty="0"/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800" dirty="0"/>
                      <m:t>ϕ</m:t>
                    </m:r>
                    <m:r>
                      <m:rPr>
                        <m:nor/>
                      </m:rPr>
                      <a:rPr lang="en-US" altLang="zh-CN" sz="2800" dirty="0"/>
                      <m:t>(</m:t>
                    </m:r>
                    <m:r>
                      <m:rPr>
                        <m:nor/>
                      </m:rPr>
                      <a:rPr lang="en-US" altLang="zh-CN" sz="2800" dirty="0"/>
                      <m:t>x</m:t>
                    </m:r>
                    <m:r>
                      <m:rPr>
                        <m:nor/>
                      </m:rPr>
                      <a:rPr lang="en-US" altLang="zh-CN" sz="2800" dirty="0"/>
                      <m:t>)</m:t>
                    </m:r>
                  </m:oMath>
                </a14:m>
                <a:r>
                  <a:rPr lang="zh-CN" altLang="en-US" sz="2800"/>
                  <a:t>非线性函数。</a:t>
                </a:r>
              </a:p>
              <a:p>
                <a:pPr marL="0" indent="0">
                  <a:buNone/>
                </a:pPr>
                <a:endParaRPr lang="en-US" altLang="zh-CN" sz="3600"/>
              </a:p>
              <a:p>
                <a:r>
                  <a:rPr lang="zh-CN" altLang="en-US" sz="3600"/>
                  <a:t>学习准则</a:t>
                </a:r>
                <a:endParaRPr lang="en-US" altLang="zh-CN" sz="3600"/>
              </a:p>
              <a:p>
                <a:pPr lvl="1"/>
                <a:r>
                  <a:rPr lang="zh-CN" altLang="en-US" sz="3200"/>
                  <a:t>损失函数</a:t>
                </a:r>
                <a:endParaRPr lang="en-US" altLang="zh-CN" sz="3200" dirty="0"/>
              </a:p>
              <a:p>
                <a:pPr lvl="1"/>
                <a:r>
                  <a:rPr lang="zh-CN" altLang="en-US" sz="3200"/>
                  <a:t>期望风险</a:t>
                </a:r>
                <a:endParaRPr lang="en-US" altLang="zh-CN" sz="3200"/>
              </a:p>
              <a:p>
                <a:pPr lvl="1"/>
                <a:endParaRPr lang="en-US" altLang="zh-CN" sz="3600" dirty="0"/>
              </a:p>
              <a:p>
                <a:r>
                  <a:rPr lang="zh-CN" altLang="en-US" sz="3600"/>
                  <a:t>优化</a:t>
                </a:r>
                <a:endParaRPr lang="en-US" altLang="zh-CN" sz="36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0" t="-1691" b="-69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9488" y="4952947"/>
            <a:ext cx="6637047" cy="975031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539499"/>
            <a:ext cx="2299412" cy="496083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111782"/>
            <a:ext cx="2664696" cy="39937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51BBBCB-634D-186A-11F2-969C1BF43C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4200" y="4270298"/>
            <a:ext cx="2003870" cy="5778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DD5D345-DEEC-B038-1C23-55C3C75972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3905" y="5683788"/>
            <a:ext cx="1207584" cy="76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1402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b="1" dirty="0"/>
              <a:t>学习准则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4000" dirty="0"/>
              <a:t>损失函数</a:t>
            </a:r>
            <a:endParaRPr lang="en-US" altLang="zh-CN" sz="4000" dirty="0"/>
          </a:p>
          <a:p>
            <a:pPr lvl="1"/>
            <a:r>
              <a:rPr lang="en-US" altLang="zh-CN" sz="3600" dirty="0"/>
              <a:t>0-1</a:t>
            </a:r>
            <a:r>
              <a:rPr lang="zh-CN" altLang="en-US" sz="3600" dirty="0"/>
              <a:t>损失函数</a:t>
            </a:r>
            <a:endParaRPr lang="en-US" altLang="zh-CN" sz="3600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sz="3600" dirty="0"/>
              <a:t>平方损失函数</a:t>
            </a:r>
            <a:endParaRPr lang="en-US" altLang="zh-CN" sz="3600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9231" y="1329815"/>
            <a:ext cx="5029200" cy="1372799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7199" y="3916680"/>
            <a:ext cx="5714995" cy="118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2936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b="1" dirty="0"/>
              <a:t>学习准则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4000"/>
              <a:t>损失函数</a:t>
            </a:r>
            <a:endParaRPr lang="en-US" altLang="zh-CN" dirty="0"/>
          </a:p>
          <a:p>
            <a:pPr lvl="1"/>
            <a:r>
              <a:rPr lang="zh-CN" altLang="en-US" sz="3600" dirty="0"/>
              <a:t>平方损失函数</a:t>
            </a:r>
            <a:endParaRPr lang="en-US" altLang="zh-CN" sz="3600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6200" y="1981200"/>
            <a:ext cx="5714995" cy="11887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2D6A724-DF05-C494-2378-4E8881EEC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692457"/>
            <a:ext cx="2266950" cy="11906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E879F8C-77D4-7AAE-D450-3030F0429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3954394"/>
            <a:ext cx="2066925" cy="6667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947C19F-FBFD-D19F-C909-16A5F2440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795" y="3621019"/>
            <a:ext cx="4876800" cy="13335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18F4847-C1FE-ADF6-A1B1-58C8041AAA6E}"/>
              </a:ext>
            </a:extLst>
          </p:cNvPr>
          <p:cNvSpPr txBox="1"/>
          <p:nvPr/>
        </p:nvSpPr>
        <p:spPr>
          <a:xfrm>
            <a:off x="1296211" y="5344046"/>
            <a:ext cx="60943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>
                <a:solidFill>
                  <a:srgbClr val="FF0000"/>
                </a:solidFill>
              </a:rPr>
              <a:t>损失函数可简单理解为错误函数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27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b="1"/>
              <a:t>模型</a:t>
            </a:r>
            <a:endParaRPr lang="zh-CN" altLang="en-US" sz="44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600"/>
              <a:t>以线性回归（</a:t>
            </a:r>
            <a:r>
              <a:rPr lang="en-US" altLang="zh-CN" sz="3600"/>
              <a:t>Linear Regression</a:t>
            </a:r>
            <a:r>
              <a:rPr lang="zh-CN" altLang="en-US" sz="3600"/>
              <a:t>）为例</a:t>
            </a:r>
            <a:endParaRPr lang="en-US" altLang="zh-CN" sz="3600"/>
          </a:p>
          <a:p>
            <a:r>
              <a:rPr lang="zh-CN" altLang="en-US" sz="3600"/>
              <a:t>模型：</a:t>
            </a:r>
            <a:endParaRPr lang="en-US" altLang="zh-CN" sz="3600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 dirty="0"/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389" y="2201250"/>
            <a:ext cx="6477000" cy="38800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B48EFE1-614D-2731-5205-D4042EB45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64" y="2438400"/>
            <a:ext cx="4921026" cy="81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36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b="1" dirty="0"/>
              <a:t>学习准则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4000"/>
              <a:t>损失函数</a:t>
            </a:r>
            <a:endParaRPr lang="en-US" altLang="zh-CN" dirty="0"/>
          </a:p>
          <a:p>
            <a:pPr lvl="1"/>
            <a:r>
              <a:rPr lang="zh-CN" altLang="en-US" sz="3600" dirty="0"/>
              <a:t>平方损失函数</a:t>
            </a:r>
            <a:endParaRPr lang="en-US" altLang="zh-CN" sz="3600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6200" y="1981200"/>
            <a:ext cx="5714995" cy="118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080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b="1"/>
              <a:t>学习准则</a:t>
            </a:r>
            <a:endParaRPr lang="zh-CN" altLang="en-US" sz="4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期望风险未知，通过经验风险近似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训练数据：</a:t>
                </a:r>
                <a14:m>
                  <m:oMath xmlns:m="http://schemas.openxmlformats.org/officeDocument/2006/math">
                    <m:r>
                      <a:rPr lang="zh-CN" altLang="en-US" dirty="0">
                        <a:latin typeface="Cambria Math" panose="02040503050406030204" pitchFamily="18" charset="0"/>
                      </a:rPr>
                      <m:t>𝒟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dirty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</m:d>
                          </m:sup>
                        </m:sSup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dirty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CN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∈[1,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经验风险最小化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在选择合适的风险函数后，我们寻找一个参数</a:t>
                </a:r>
                <a:r>
                  <a:rPr lang="en-US" altLang="zh-CN" dirty="0"/>
                  <a:t>θ∗ </a:t>
                </a:r>
                <a:r>
                  <a:rPr lang="zh-CN" altLang="en-US" dirty="0"/>
                  <a:t>，使得经验风险函数最小化。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机器学习问题转化成为一个最优化问题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8" t="-1466" r="-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008755"/>
            <a:ext cx="6096000" cy="1253467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4572000"/>
            <a:ext cx="3227673" cy="848148"/>
          </a:xfrm>
          <a:prstGeom prst="rect">
            <a:avLst/>
          </a:prstGeom>
        </p:spPr>
      </p:pic>
      <p:pic>
        <p:nvPicPr>
          <p:cNvPr id="4" name="图片 3" descr="屏幕剪辑">
            <a:extLst>
              <a:ext uri="{FF2B5EF4-FFF2-40B4-BE49-F238E27FC236}">
                <a16:creationId xmlns:a16="http://schemas.microsoft.com/office/drawing/2014/main" id="{03ED7589-B270-7266-B904-F290D272C0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600" y="65189"/>
            <a:ext cx="5667983" cy="832668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A7CA85E-BBC7-78C0-7CDB-F7556B32DCFB}"/>
              </a:ext>
            </a:extLst>
          </p:cNvPr>
          <p:cNvCxnSpPr/>
          <p:nvPr/>
        </p:nvCxnSpPr>
        <p:spPr>
          <a:xfrm flipH="1">
            <a:off x="10287000" y="304800"/>
            <a:ext cx="457200" cy="457200"/>
          </a:xfrm>
          <a:prstGeom prst="line">
            <a:avLst/>
          </a:prstGeom>
          <a:ln w="571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A84EF191-7606-4AB2-23E5-95469FBF3E91}"/>
              </a:ext>
            </a:extLst>
          </p:cNvPr>
          <p:cNvCxnSpPr>
            <a:cxnSpLocks/>
          </p:cNvCxnSpPr>
          <p:nvPr/>
        </p:nvCxnSpPr>
        <p:spPr>
          <a:xfrm flipH="1" flipV="1">
            <a:off x="10287000" y="305724"/>
            <a:ext cx="495300" cy="457200"/>
          </a:xfrm>
          <a:prstGeom prst="line">
            <a:avLst/>
          </a:prstGeom>
          <a:ln w="571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59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E53FA7-7FB8-4D95-8FA4-C7D615F2E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b="1"/>
              <a:t>最优化问题</a:t>
            </a:r>
            <a:endParaRPr lang="zh-CN" altLang="en-US" sz="44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8119A3-864A-4564-B3F8-34845335E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600" dirty="0"/>
              <a:t>机器学习问题转化成为一个最优化问题</a:t>
            </a:r>
          </a:p>
          <a:p>
            <a:endParaRPr lang="zh-CN" altLang="en-US" dirty="0"/>
          </a:p>
        </p:txBody>
      </p:sp>
      <p:pic>
        <p:nvPicPr>
          <p:cNvPr id="2052" name="Picture 4" descr="https://qph.fs.quoracdn.net/main-qimg-f848fbbcbf279aadeacb7bd9850d5ed1">
            <a:extLst>
              <a:ext uri="{FF2B5EF4-FFF2-40B4-BE49-F238E27FC236}">
                <a16:creationId xmlns:a16="http://schemas.microsoft.com/office/drawing/2014/main" id="{D00EB245-16DE-433A-81D1-900C3820F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642" y="1988662"/>
            <a:ext cx="7170715" cy="288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08E7CFC-E771-46F8-6415-87012C40F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4857989"/>
            <a:ext cx="19812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020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1C7B7E-5BAA-78CC-EA08-C4FE58123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b="1"/>
              <a:t>在测试集上应用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8E05DA-F964-5DB0-531F-14E576FD0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公平起见，需要在一个与训练集</a:t>
            </a:r>
            <a:r>
              <a:rPr lang="zh-CN" altLang="en-US">
                <a:solidFill>
                  <a:srgbClr val="0070C0"/>
                </a:solidFill>
              </a:rPr>
              <a:t>不相交</a:t>
            </a:r>
            <a:r>
              <a:rPr lang="zh-CN" altLang="en-US"/>
              <a:t>的测试集</a:t>
            </a:r>
            <a:r>
              <a:rPr lang="en-US" altLang="zh-CN"/>
              <a:t>T</a:t>
            </a:r>
            <a:r>
              <a:rPr lang="zh-CN" altLang="en-US"/>
              <a:t>上进行根据某种指标进行测试</a:t>
            </a:r>
            <a:endParaRPr lang="en-US" altLang="zh-CN"/>
          </a:p>
          <a:p>
            <a:r>
              <a:rPr lang="zh-CN" altLang="en-US"/>
              <a:t>训练集相当于学生的复习资料</a:t>
            </a:r>
            <a:endParaRPr lang="en-US" altLang="zh-CN"/>
          </a:p>
          <a:p>
            <a:r>
              <a:rPr lang="zh-CN" altLang="en-US"/>
              <a:t>测试集才是真正的考试题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44EB35-8AF0-23BA-A181-2C9F433DD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295400"/>
            <a:ext cx="19812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25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5F19DF-6765-4BDF-4555-A570C1B11D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4800" b="1"/>
              <a:t>机器学习应用场景</a:t>
            </a:r>
          </a:p>
        </p:txBody>
      </p:sp>
    </p:spTree>
    <p:extLst>
      <p:ext uri="{BB962C8B-B14F-4D97-AF65-F5344CB8AC3E}">
        <p14:creationId xmlns:p14="http://schemas.microsoft.com/office/powerpoint/2010/main" val="8905193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b="1"/>
              <a:t>常见的机器学习问题</a:t>
            </a:r>
            <a:endParaRPr lang="zh-CN" altLang="en-US" sz="4400" b="1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127" y="2133600"/>
            <a:ext cx="3163746" cy="2438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029200" y="502920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分类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203" y="2667000"/>
            <a:ext cx="3556717" cy="146752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167811" y="5121728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聚类</a:t>
            </a:r>
          </a:p>
        </p:txBody>
      </p:sp>
      <p:pic>
        <p:nvPicPr>
          <p:cNvPr id="7" name="图片 6" descr="屏幕剪辑">
            <a:extLst>
              <a:ext uri="{FF2B5EF4-FFF2-40B4-BE49-F238E27FC236}">
                <a16:creationId xmlns:a16="http://schemas.microsoft.com/office/drawing/2014/main" id="{9A6F91CB-1315-47B9-961E-F4AED0A905F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95" y="2286000"/>
            <a:ext cx="3627543" cy="217305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FFE3A64-3C05-480D-9033-0A5645863432}"/>
              </a:ext>
            </a:extLst>
          </p:cNvPr>
          <p:cNvSpPr txBox="1"/>
          <p:nvPr/>
        </p:nvSpPr>
        <p:spPr>
          <a:xfrm>
            <a:off x="1092993" y="502920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回归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14252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b="1"/>
              <a:t>常见的机器学习问题</a:t>
            </a:r>
            <a:endParaRPr lang="en-US" altLang="zh-CN" sz="4400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31202" y="1020688"/>
            <a:ext cx="10687685" cy="1626208"/>
          </a:xfrm>
        </p:spPr>
        <p:txBody>
          <a:bodyPr/>
          <a:lstStyle/>
          <a:p>
            <a:pPr>
              <a:buFont typeface="Wingdings" panose="05000000000000000000" charset="0"/>
              <a:buChar char="u"/>
            </a:pPr>
            <a:r>
              <a:rPr lang="zh-CN" altLang="en-US" sz="3600"/>
              <a:t>分类和回归</a:t>
            </a:r>
          </a:p>
          <a:p>
            <a:pPr marL="609600" lvl="1" indent="0">
              <a:buFont typeface="Wingdings" panose="05000000000000000000" charset="0"/>
              <a:buNone/>
            </a:pPr>
            <a:r>
              <a:rPr lang="zh-CN" altLang="en-US" sz="3200" b="0">
                <a:solidFill>
                  <a:srgbClr val="2279FE"/>
                </a:solidFill>
              </a:rPr>
              <a:t>分类</a:t>
            </a:r>
            <a:r>
              <a:rPr lang="zh-CN" altLang="en-US" sz="3200" b="0"/>
              <a:t>是预测样本属于哪个类别，</a:t>
            </a:r>
            <a:r>
              <a:rPr lang="zh-CN" altLang="en-US" sz="3200" b="0">
                <a:solidFill>
                  <a:srgbClr val="2279FE"/>
                </a:solidFill>
              </a:rPr>
              <a:t>回归</a:t>
            </a:r>
            <a:r>
              <a:rPr lang="zh-CN" altLang="en-US" sz="3200" b="0"/>
              <a:t>是预测样本</a:t>
            </a:r>
            <a:r>
              <a:rPr lang="zh-CN" altLang="en-US" sz="3200"/>
              <a:t>对应</a:t>
            </a:r>
            <a:r>
              <a:rPr lang="zh-CN" altLang="en-US" sz="3200" b="0"/>
              <a:t>的数值。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2665095" y="5998845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/>
              <a:t>猫狗识别</a:t>
            </a:r>
            <a:r>
              <a:rPr lang="en-US" altLang="zh-CN" sz="2400" b="1"/>
              <a:t>——</a:t>
            </a:r>
            <a:r>
              <a:rPr lang="zh-CN" altLang="en-US" sz="2400" b="1">
                <a:solidFill>
                  <a:srgbClr val="2279FE"/>
                </a:solidFill>
              </a:rPr>
              <a:t>分类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641590" y="6009005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/>
              <a:t>销售额预测</a:t>
            </a:r>
            <a:r>
              <a:rPr lang="en-US" altLang="zh-CN" sz="2400" b="1"/>
              <a:t>——</a:t>
            </a:r>
            <a:r>
              <a:rPr lang="zh-CN" altLang="en-US" sz="2400" b="1">
                <a:solidFill>
                  <a:srgbClr val="2279FE"/>
                </a:solidFill>
              </a:rPr>
              <a:t>回归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645" y="2801620"/>
            <a:ext cx="768985" cy="70104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 rot="19740000">
            <a:off x="2430145" y="2823845"/>
            <a:ext cx="647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猫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49" name="文本框 48"/>
          <p:cNvSpPr txBox="1"/>
          <p:nvPr/>
        </p:nvSpPr>
        <p:spPr>
          <a:xfrm rot="960000">
            <a:off x="3896995" y="2955925"/>
            <a:ext cx="967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狗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cxnSp>
        <p:nvCxnSpPr>
          <p:cNvPr id="4" name="直接箭头连接符 3"/>
          <p:cNvCxnSpPr/>
          <p:nvPr/>
        </p:nvCxnSpPr>
        <p:spPr>
          <a:xfrm flipH="1">
            <a:off x="3082925" y="4073525"/>
            <a:ext cx="337185" cy="2584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2856230" y="3733165"/>
            <a:ext cx="1127760" cy="3403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头型</a:t>
            </a:r>
          </a:p>
        </p:txBody>
      </p:sp>
      <p:cxnSp>
        <p:nvCxnSpPr>
          <p:cNvPr id="6" name="直接箭头连接符 5"/>
          <p:cNvCxnSpPr>
            <a:stCxn id="5" idx="2"/>
          </p:cNvCxnSpPr>
          <p:nvPr/>
        </p:nvCxnSpPr>
        <p:spPr>
          <a:xfrm>
            <a:off x="3420110" y="4073525"/>
            <a:ext cx="332105" cy="2889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381250" y="4356100"/>
            <a:ext cx="885190" cy="3403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耳朵</a:t>
            </a:r>
          </a:p>
        </p:txBody>
      </p:sp>
      <p:sp>
        <p:nvSpPr>
          <p:cNvPr id="8" name="矩形 7"/>
          <p:cNvSpPr/>
          <p:nvPr/>
        </p:nvSpPr>
        <p:spPr>
          <a:xfrm>
            <a:off x="3502025" y="4356100"/>
            <a:ext cx="885190" cy="3403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耳朵</a:t>
            </a:r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2451100" y="4720590"/>
            <a:ext cx="337185" cy="2584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3983990" y="4679315"/>
            <a:ext cx="294640" cy="254635"/>
          </a:xfrm>
          <a:prstGeom prst="straightConnector1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2788285" y="4720590"/>
            <a:ext cx="294640" cy="254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565910" y="4979035"/>
            <a:ext cx="885190" cy="3403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五官</a:t>
            </a:r>
          </a:p>
        </p:txBody>
      </p:sp>
      <p:sp>
        <p:nvSpPr>
          <p:cNvPr id="15" name="矩形 14"/>
          <p:cNvSpPr/>
          <p:nvPr/>
        </p:nvSpPr>
        <p:spPr>
          <a:xfrm>
            <a:off x="2616835" y="5003165"/>
            <a:ext cx="885190" cy="3403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五官</a:t>
            </a:r>
          </a:p>
        </p:txBody>
      </p:sp>
      <p:sp>
        <p:nvSpPr>
          <p:cNvPr id="16" name="文本框 15"/>
          <p:cNvSpPr txBox="1"/>
          <p:nvPr/>
        </p:nvSpPr>
        <p:spPr>
          <a:xfrm rot="180000">
            <a:off x="2927350" y="4063365"/>
            <a:ext cx="64706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长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621405" y="4063365"/>
            <a:ext cx="64706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圆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141220" y="4679315"/>
            <a:ext cx="31051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立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062605" y="4695825"/>
            <a:ext cx="64706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折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494155" y="5374005"/>
            <a:ext cx="64706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平</a:t>
            </a:r>
          </a:p>
        </p:txBody>
      </p:sp>
      <p:cxnSp>
        <p:nvCxnSpPr>
          <p:cNvPr id="22" name="直接箭头连接符 21"/>
          <p:cNvCxnSpPr/>
          <p:nvPr/>
        </p:nvCxnSpPr>
        <p:spPr>
          <a:xfrm>
            <a:off x="2086610" y="5319395"/>
            <a:ext cx="294640" cy="254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H="1">
            <a:off x="1833880" y="5319395"/>
            <a:ext cx="307340" cy="2451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2296160" y="5358130"/>
            <a:ext cx="64706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突</a:t>
            </a:r>
          </a:p>
        </p:txBody>
      </p:sp>
      <p:sp>
        <p:nvSpPr>
          <p:cNvPr id="25" name="矩形 24"/>
          <p:cNvSpPr/>
          <p:nvPr/>
        </p:nvSpPr>
        <p:spPr>
          <a:xfrm>
            <a:off x="2086610" y="5563870"/>
            <a:ext cx="1180465" cy="3403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可能是狗</a:t>
            </a:r>
          </a:p>
        </p:txBody>
      </p:sp>
      <p:sp>
        <p:nvSpPr>
          <p:cNvPr id="26" name="矩形 25"/>
          <p:cNvSpPr/>
          <p:nvPr/>
        </p:nvSpPr>
        <p:spPr>
          <a:xfrm>
            <a:off x="752475" y="5563870"/>
            <a:ext cx="1180465" cy="3403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可能是猫</a:t>
            </a:r>
          </a:p>
        </p:txBody>
      </p:sp>
      <p:cxnSp>
        <p:nvCxnSpPr>
          <p:cNvPr id="28" name="直接箭头连接符 27"/>
          <p:cNvCxnSpPr/>
          <p:nvPr/>
        </p:nvCxnSpPr>
        <p:spPr>
          <a:xfrm flipH="1">
            <a:off x="3709670" y="4679315"/>
            <a:ext cx="337185" cy="258445"/>
          </a:xfrm>
          <a:prstGeom prst="straightConnector1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3667760" y="4979035"/>
            <a:ext cx="64706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2856230" y="5290820"/>
            <a:ext cx="64706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045" y="2505221"/>
            <a:ext cx="5202555" cy="350568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箭头连接符 50"/>
          <p:cNvCxnSpPr/>
          <p:nvPr/>
        </p:nvCxnSpPr>
        <p:spPr>
          <a:xfrm flipV="1">
            <a:off x="1007745" y="5700395"/>
            <a:ext cx="295910" cy="131445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/>
              <a:t>掌握机器学习的相关知识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9035" y="959244"/>
            <a:ext cx="11264365" cy="2004060"/>
          </a:xfrm>
        </p:spPr>
        <p:txBody>
          <a:bodyPr/>
          <a:lstStyle/>
          <a:p>
            <a:pPr algn="just"/>
            <a:r>
              <a:rPr lang="zh-CN" altLang="en-US" sz="4000"/>
              <a:t>有监督和无监督学习</a:t>
            </a:r>
          </a:p>
          <a:p>
            <a:pPr lvl="1" algn="just">
              <a:buFont typeface="Wingdings" panose="05000000000000000000" charset="0"/>
              <a:buChar char="n"/>
            </a:pPr>
            <a:r>
              <a:rPr lang="zh-CN" altLang="en-US" sz="3200" b="0">
                <a:solidFill>
                  <a:srgbClr val="2279FE"/>
                </a:solidFill>
              </a:rPr>
              <a:t>监督学习</a:t>
            </a:r>
            <a:r>
              <a:rPr lang="zh-CN" altLang="en-US" sz="3200" b="0">
                <a:sym typeface="+mn-ea"/>
              </a:rPr>
              <a:t>（有监督学习）</a:t>
            </a:r>
            <a:r>
              <a:rPr lang="zh-CN" altLang="en-US" sz="3200" b="0"/>
              <a:t>是对</a:t>
            </a:r>
            <a:r>
              <a:rPr lang="zh-CN" altLang="en-US" sz="3200" b="0">
                <a:solidFill>
                  <a:srgbClr val="2279FE"/>
                </a:solidFill>
                <a:sym typeface="+mn-ea"/>
              </a:rPr>
              <a:t>有标签数据</a:t>
            </a:r>
            <a:r>
              <a:rPr lang="zh-CN" altLang="en-US" sz="3200" b="0"/>
              <a:t>训练数据集进行建模，再用模型对新的数据样本进行分类或者回归分析的机器学习算法。</a:t>
            </a:r>
          </a:p>
          <a:p>
            <a:pPr marL="609600" lvl="1" indent="0">
              <a:buFont typeface="Wingdings" panose="05000000000000000000" charset="0"/>
              <a:buNone/>
            </a:pPr>
            <a:endParaRPr lang="zh-CN" altLang="en-US" sz="2000" b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15" y="3711575"/>
            <a:ext cx="871855" cy="7721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660" y="3711575"/>
            <a:ext cx="807085" cy="7721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235" y="3711575"/>
            <a:ext cx="760730" cy="784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7455" y="3711575"/>
            <a:ext cx="887095" cy="7715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315" y="4668520"/>
            <a:ext cx="872490" cy="7835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8660" y="4668520"/>
            <a:ext cx="806450" cy="7981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rcRect r="16087"/>
          <a:stretch>
            <a:fillRect/>
          </a:stretch>
        </p:blipFill>
        <p:spPr>
          <a:xfrm>
            <a:off x="2894965" y="4668520"/>
            <a:ext cx="781685" cy="7981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6505" y="4633595"/>
            <a:ext cx="861060" cy="837565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>
            <a:off x="4654550" y="3956050"/>
            <a:ext cx="1049020" cy="577850"/>
          </a:xfrm>
          <a:prstGeom prst="straightConnector1">
            <a:avLst/>
          </a:prstGeom>
          <a:ln w="444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4655185" y="4533900"/>
            <a:ext cx="1049020" cy="695960"/>
          </a:xfrm>
          <a:prstGeom prst="straightConnector1">
            <a:avLst/>
          </a:prstGeom>
          <a:ln w="444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流程图: 磁盘 13"/>
          <p:cNvSpPr/>
          <p:nvPr/>
        </p:nvSpPr>
        <p:spPr>
          <a:xfrm>
            <a:off x="5709920" y="3881120"/>
            <a:ext cx="1712595" cy="1167130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机器学习模型</a:t>
            </a:r>
          </a:p>
        </p:txBody>
      </p:sp>
      <p:cxnSp>
        <p:nvCxnSpPr>
          <p:cNvPr id="15" name="直接箭头连接符 14"/>
          <p:cNvCxnSpPr/>
          <p:nvPr/>
        </p:nvCxnSpPr>
        <p:spPr>
          <a:xfrm flipH="1" flipV="1">
            <a:off x="6548755" y="5048250"/>
            <a:ext cx="5715" cy="341630"/>
          </a:xfrm>
          <a:prstGeom prst="straightConnector1">
            <a:avLst/>
          </a:prstGeom>
          <a:ln w="444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8220" y="5342255"/>
            <a:ext cx="998855" cy="91059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022215" y="5146040"/>
            <a:ext cx="1287145" cy="1106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09600" lvl="1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4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？</a:t>
            </a:r>
          </a:p>
        </p:txBody>
      </p:sp>
      <p:cxnSp>
        <p:nvCxnSpPr>
          <p:cNvPr id="19" name="直接箭头连接符 18"/>
          <p:cNvCxnSpPr/>
          <p:nvPr/>
        </p:nvCxnSpPr>
        <p:spPr>
          <a:xfrm>
            <a:off x="7422515" y="4244975"/>
            <a:ext cx="685165" cy="0"/>
          </a:xfrm>
          <a:prstGeom prst="straightConnector1">
            <a:avLst/>
          </a:prstGeom>
          <a:ln w="444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7422515" y="4833620"/>
            <a:ext cx="517525" cy="599440"/>
          </a:xfrm>
          <a:prstGeom prst="straightConnector1">
            <a:avLst/>
          </a:prstGeom>
          <a:ln w="444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8107680" y="3368040"/>
            <a:ext cx="1198880" cy="1348740"/>
          </a:xfrm>
          <a:prstGeom prst="rect">
            <a:avLst/>
          </a:prstGeom>
          <a:solidFill>
            <a:srgbClr val="A6DBFD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8107680" y="3764280"/>
            <a:ext cx="1209040" cy="0"/>
          </a:xfrm>
          <a:prstGeom prst="line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8501380" y="3368040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猫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8180705" y="3792220"/>
            <a:ext cx="10972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头型较圆</a:t>
            </a:r>
          </a:p>
          <a:p>
            <a:pPr algn="l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多立耳</a:t>
            </a:r>
          </a:p>
          <a:p>
            <a:pPr algn="l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五官较平</a:t>
            </a:r>
          </a:p>
        </p:txBody>
      </p:sp>
      <p:sp>
        <p:nvSpPr>
          <p:cNvPr id="28" name="矩形 27"/>
          <p:cNvSpPr/>
          <p:nvPr/>
        </p:nvSpPr>
        <p:spPr>
          <a:xfrm>
            <a:off x="9475470" y="3368040"/>
            <a:ext cx="1198880" cy="1348740"/>
          </a:xfrm>
          <a:prstGeom prst="rect">
            <a:avLst/>
          </a:prstGeom>
          <a:solidFill>
            <a:srgbClr val="A6DBFD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9475470" y="3764280"/>
            <a:ext cx="1209040" cy="0"/>
          </a:xfrm>
          <a:prstGeom prst="line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9869170" y="3368040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狗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9518015" y="3792220"/>
            <a:ext cx="10972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头型较长</a:t>
            </a:r>
          </a:p>
          <a:p>
            <a:pPr algn="l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立耳折耳</a:t>
            </a:r>
          </a:p>
          <a:p>
            <a:pPr algn="l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五官突出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7940040" y="5433060"/>
            <a:ext cx="2025650" cy="645160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猫的可能性：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20%</a:t>
            </a:r>
          </a:p>
          <a:p>
            <a:pPr algn="l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狗的可能性：</a:t>
            </a: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80%</a:t>
            </a:r>
          </a:p>
        </p:txBody>
      </p:sp>
      <p:cxnSp>
        <p:nvCxnSpPr>
          <p:cNvPr id="33" name="直接箭头连接符 32"/>
          <p:cNvCxnSpPr/>
          <p:nvPr/>
        </p:nvCxnSpPr>
        <p:spPr>
          <a:xfrm>
            <a:off x="9951720" y="5755640"/>
            <a:ext cx="685165" cy="0"/>
          </a:xfrm>
          <a:prstGeom prst="straightConnector1">
            <a:avLst/>
          </a:prstGeom>
          <a:ln w="444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>
          <a:xfrm>
            <a:off x="10636885" y="5146040"/>
            <a:ext cx="1230630" cy="123063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4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218555" y="3913505"/>
            <a:ext cx="6426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监督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1226185" y="3343275"/>
            <a:ext cx="411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猫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2176780" y="3343275"/>
            <a:ext cx="411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猫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3070860" y="3343275"/>
            <a:ext cx="411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猫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4011295" y="3343275"/>
            <a:ext cx="411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猫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1226820" y="5461635"/>
            <a:ext cx="411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狗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2176780" y="5461635"/>
            <a:ext cx="411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狗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3124200" y="5461635"/>
            <a:ext cx="411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狗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4004945" y="5461635"/>
            <a:ext cx="411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狗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340995" y="3101975"/>
            <a:ext cx="657860" cy="3683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标签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349885" y="5680075"/>
            <a:ext cx="657860" cy="3683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标签</a:t>
            </a:r>
          </a:p>
        </p:txBody>
      </p:sp>
      <p:cxnSp>
        <p:nvCxnSpPr>
          <p:cNvPr id="50" name="直接箭头连接符 49"/>
          <p:cNvCxnSpPr/>
          <p:nvPr/>
        </p:nvCxnSpPr>
        <p:spPr>
          <a:xfrm>
            <a:off x="1025525" y="3367405"/>
            <a:ext cx="288925" cy="85725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10754360" y="5229860"/>
            <a:ext cx="9956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预测结果</a:t>
            </a:r>
            <a:endParaRPr lang="zh-CN" altLang="en-US" sz="1600"/>
          </a:p>
        </p:txBody>
      </p:sp>
      <p:sp>
        <p:nvSpPr>
          <p:cNvPr id="53" name="文本框 52"/>
          <p:cNvSpPr txBox="1"/>
          <p:nvPr/>
        </p:nvSpPr>
        <p:spPr>
          <a:xfrm>
            <a:off x="10881360" y="5484495"/>
            <a:ext cx="741680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4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狗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/>
              <a:t>掌握机器学习的相关知识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4000"/>
              <a:t>有监督和无监督学习</a:t>
            </a:r>
          </a:p>
          <a:p>
            <a:pPr lvl="1">
              <a:buFont typeface="Wingdings" panose="05000000000000000000" charset="0"/>
              <a:buChar char="n"/>
            </a:pPr>
            <a:r>
              <a:rPr lang="zh-CN" altLang="en-US" sz="3200" b="0">
                <a:solidFill>
                  <a:srgbClr val="2279FE"/>
                </a:solidFill>
              </a:rPr>
              <a:t>无监督学习</a:t>
            </a:r>
            <a:r>
              <a:rPr lang="zh-CN" altLang="en-US" sz="3200" b="0"/>
              <a:t>（非监督式学习）是对</a:t>
            </a:r>
            <a:r>
              <a:rPr lang="zh-CN" altLang="en-US" sz="3200" b="0">
                <a:solidFill>
                  <a:srgbClr val="2279FE"/>
                </a:solidFill>
              </a:rPr>
              <a:t>没有标签的数据集</a:t>
            </a:r>
            <a:r>
              <a:rPr lang="zh-CN" altLang="en-US" sz="3200" b="0"/>
              <a:t>进行建模，</a:t>
            </a:r>
            <a:r>
              <a:rPr lang="zh-CN" altLang="en-US" sz="3200" b="0">
                <a:sym typeface="+mn-ea"/>
              </a:rPr>
              <a:t>再用模型对新的数据样本进行分类或者回归分析的机器学习算法</a:t>
            </a:r>
            <a:r>
              <a:rPr lang="zh-CN" altLang="en-US" sz="3200" b="0"/>
              <a:t>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15" y="4005580"/>
            <a:ext cx="854075" cy="6832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4688840"/>
            <a:ext cx="907415" cy="8413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865" y="3584575"/>
            <a:ext cx="790575" cy="7486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7340" y="4382135"/>
            <a:ext cx="900430" cy="7346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3975" y="4443730"/>
            <a:ext cx="882650" cy="7937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8590" y="3639820"/>
            <a:ext cx="835660" cy="7423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9275" y="5165725"/>
            <a:ext cx="832485" cy="762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19780" y="5165725"/>
            <a:ext cx="864870" cy="789940"/>
          </a:xfrm>
          <a:prstGeom prst="rect">
            <a:avLst/>
          </a:prstGeom>
        </p:spPr>
      </p:pic>
      <p:pic>
        <p:nvPicPr>
          <p:cNvPr id="114" name="图片 113"/>
          <p:cNvPicPr/>
          <p:nvPr/>
        </p:nvPicPr>
        <p:blipFill>
          <a:blip r:embed="rId10"/>
          <a:stretch>
            <a:fillRect/>
          </a:stretch>
        </p:blipFill>
        <p:spPr>
          <a:xfrm>
            <a:off x="2593975" y="5365115"/>
            <a:ext cx="768350" cy="6864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19780" y="3703320"/>
            <a:ext cx="840740" cy="742315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>
            <a:off x="3958590" y="4373245"/>
            <a:ext cx="561975" cy="635635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9930" y="3599180"/>
            <a:ext cx="815340" cy="72453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930" y="5244465"/>
            <a:ext cx="794385" cy="75247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500" y="5244465"/>
            <a:ext cx="786765" cy="72961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7450" y="5238750"/>
            <a:ext cx="912495" cy="72961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03130" y="5223510"/>
            <a:ext cx="843280" cy="744855"/>
          </a:xfrm>
          <a:prstGeom prst="rect">
            <a:avLst/>
          </a:prstGeom>
        </p:spPr>
      </p:pic>
      <p:pic>
        <p:nvPicPr>
          <p:cNvPr id="19" name="图片 18"/>
          <p:cNvPicPr/>
          <p:nvPr/>
        </p:nvPicPr>
        <p:blipFill>
          <a:blip r:embed="rId10"/>
          <a:stretch>
            <a:fillRect/>
          </a:stretch>
        </p:blipFill>
        <p:spPr>
          <a:xfrm>
            <a:off x="10729595" y="5244465"/>
            <a:ext cx="796290" cy="711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55915" y="3613785"/>
            <a:ext cx="806450" cy="7366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3010" y="3627120"/>
            <a:ext cx="829310" cy="74612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2965" y="3632835"/>
            <a:ext cx="878840" cy="71755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2450" y="3632835"/>
            <a:ext cx="782955" cy="716915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8477250" y="311658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无翅膀动物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480626" y="476184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有翅膀动物</a:t>
            </a:r>
          </a:p>
        </p:txBody>
      </p:sp>
      <p:sp>
        <p:nvSpPr>
          <p:cNvPr id="30" name="流程图: 磁盘 29"/>
          <p:cNvSpPr/>
          <p:nvPr/>
        </p:nvSpPr>
        <p:spPr>
          <a:xfrm>
            <a:off x="4620895" y="4077335"/>
            <a:ext cx="1712595" cy="1167130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机器学习模型</a:t>
            </a:r>
          </a:p>
        </p:txBody>
      </p:sp>
      <p:sp>
        <p:nvSpPr>
          <p:cNvPr id="31" name="右箭头 30"/>
          <p:cNvSpPr/>
          <p:nvPr/>
        </p:nvSpPr>
        <p:spPr>
          <a:xfrm>
            <a:off x="6472555" y="4373245"/>
            <a:ext cx="561975" cy="635635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064760" y="4077335"/>
            <a:ext cx="1061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无监督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280D81-2510-4BF8-EA34-28C1023E0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学情检验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615BF8-DA6B-F0D7-D1A9-898A17950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Q1</a:t>
            </a:r>
            <a:r>
              <a:rPr lang="zh-CN" altLang="en-US"/>
              <a:t>：股票价格预测这是一个什么问题？分类还是回归？</a:t>
            </a:r>
            <a:endParaRPr lang="en-US" altLang="zh-CN"/>
          </a:p>
          <a:p>
            <a:r>
              <a:rPr lang="en-US" altLang="zh-CN"/>
              <a:t>Q2</a:t>
            </a:r>
            <a:r>
              <a:rPr lang="zh-CN" altLang="en-US"/>
              <a:t>：预测明天的大盘是涨还是跌，这是一个什么问题？分类还是回归？</a:t>
            </a:r>
            <a:endParaRPr lang="en-US" altLang="zh-CN"/>
          </a:p>
          <a:p>
            <a:r>
              <a:rPr lang="en-US" altLang="zh-CN"/>
              <a:t>Q3</a:t>
            </a:r>
            <a:r>
              <a:rPr lang="zh-CN" altLang="en-US"/>
              <a:t>：快递员的星级评分这是一个什么问题？分类还是回归？</a:t>
            </a:r>
            <a:endParaRPr lang="en-US" altLang="zh-CN"/>
          </a:p>
          <a:p>
            <a:r>
              <a:rPr lang="en-US" altLang="zh-CN"/>
              <a:t>Q4</a:t>
            </a:r>
            <a:r>
              <a:rPr lang="zh-CN" altLang="en-US"/>
              <a:t>：基于历史数据，预测房价。这是一个有监督学习问题还是无监督学习问题？</a:t>
            </a:r>
            <a:endParaRPr lang="en-US" altLang="zh-CN"/>
          </a:p>
          <a:p>
            <a:r>
              <a:rPr lang="en-US" altLang="zh-CN"/>
              <a:t>Q5</a:t>
            </a:r>
            <a:r>
              <a:rPr lang="zh-CN" altLang="en-US"/>
              <a:t>：基于历史数据，寻找哪些人的消费习惯比较类似。这是一个有监督学习问题还是无监督学习问题？</a:t>
            </a:r>
          </a:p>
        </p:txBody>
      </p:sp>
    </p:spTree>
    <p:extLst>
      <p:ext uri="{BB962C8B-B14F-4D97-AF65-F5344CB8AC3E}">
        <p14:creationId xmlns:p14="http://schemas.microsoft.com/office/powerpoint/2010/main" val="14578128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446256-19EA-FC04-A8D6-91CC496BD9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4400" b="1"/>
              <a:t>如何学习机器学习</a:t>
            </a:r>
          </a:p>
        </p:txBody>
      </p:sp>
    </p:spTree>
    <p:extLst>
      <p:ext uri="{BB962C8B-B14F-4D97-AF65-F5344CB8AC3E}">
        <p14:creationId xmlns:p14="http://schemas.microsoft.com/office/powerpoint/2010/main" val="16041129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b="1"/>
              <a:t>了解机器学习的学习路径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4000"/>
              <a:t>学习机器学习的先决条件</a:t>
            </a:r>
          </a:p>
          <a:p>
            <a:pPr lvl="1">
              <a:buFont typeface="Wingdings" panose="05000000000000000000" charset="0"/>
              <a:buChar char="n"/>
            </a:pPr>
            <a:r>
              <a:rPr lang="zh-CN" altLang="en-US" sz="3600" b="0"/>
              <a:t>1．掌握一种编程语言</a:t>
            </a:r>
          </a:p>
          <a:p>
            <a:pPr marL="609600" lvl="1" indent="0">
              <a:buNone/>
            </a:pPr>
            <a:r>
              <a:rPr lang="en-US" altLang="zh-CN" sz="3600" b="0"/>
              <a:t>     </a:t>
            </a:r>
            <a:r>
              <a:rPr lang="zh-CN" altLang="en-US" sz="3200" b="0"/>
              <a:t>目前在机器学习领域，应用最广泛的语言之一就是 </a:t>
            </a:r>
            <a:r>
              <a:rPr lang="zh-CN" altLang="en-US" sz="3200" b="0">
                <a:solidFill>
                  <a:srgbClr val="2279FE"/>
                </a:solidFill>
              </a:rPr>
              <a:t>Python</a:t>
            </a:r>
            <a:r>
              <a:rPr lang="zh-CN" altLang="en-US" sz="3200" b="0"/>
              <a:t>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2954838"/>
            <a:ext cx="2667000" cy="291256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b="1"/>
              <a:t>了解机器学习的学习路径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600"/>
              <a:t>学习机器学习的先决条件</a:t>
            </a:r>
          </a:p>
          <a:p>
            <a:pPr lvl="1">
              <a:buFont typeface="Wingdings" panose="05000000000000000000" charset="0"/>
              <a:buChar char="n"/>
            </a:pPr>
            <a:r>
              <a:rPr lang="zh-CN" altLang="en-US" sz="3200" b="0"/>
              <a:t>2．掌握数据科学中的统计学</a:t>
            </a:r>
          </a:p>
          <a:p>
            <a:pPr lvl="1">
              <a:buNone/>
            </a:pPr>
            <a:r>
              <a:rPr lang="zh-CN" altLang="en-US" b="0"/>
              <a:t>了解数据统计，尤其是概率</a:t>
            </a:r>
            <a:r>
              <a:rPr lang="zh-CN" altLang="en-US"/>
              <a:t>论</a:t>
            </a:r>
            <a:r>
              <a:rPr lang="zh-CN" altLang="en-US" b="0"/>
              <a:t>，对于应用许多机器学习算法至关重要。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2921702"/>
            <a:ext cx="4724400" cy="3158423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b="1"/>
              <a:t>了解机器学习的学习路径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600"/>
              <a:t>学习机器学习的先决条件</a:t>
            </a:r>
          </a:p>
          <a:p>
            <a:pPr lvl="1">
              <a:buFont typeface="Wingdings" panose="05000000000000000000" charset="0"/>
              <a:buChar char="n"/>
            </a:pPr>
            <a:r>
              <a:rPr lang="zh-CN" altLang="en-US" sz="3200" b="0"/>
              <a:t>3．掌握数据科学中的数学</a:t>
            </a:r>
          </a:p>
          <a:p>
            <a:pPr lvl="1">
              <a:buNone/>
            </a:pPr>
            <a:r>
              <a:rPr lang="zh-CN" altLang="en-US" b="0"/>
              <a:t>如线性代数和微积分</a:t>
            </a:r>
            <a:r>
              <a:rPr lang="zh-CN" altLang="en-US" sz="2000" b="0"/>
              <a:t>。</a:t>
            </a:r>
          </a:p>
        </p:txBody>
      </p:sp>
      <p:pic>
        <p:nvPicPr>
          <p:cNvPr id="101" name="图片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5791200" y="2743200"/>
            <a:ext cx="3956050" cy="29686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b="1">
                <a:sym typeface="+mn-ea"/>
              </a:rPr>
              <a:t>了解机器学习的学习路径</a:t>
            </a:r>
            <a:endParaRPr lang="zh-CN" altLang="en-US" sz="4000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7560" y="2280285"/>
            <a:ext cx="8117840" cy="3206115"/>
          </a:xfrm>
        </p:spPr>
        <p:txBody>
          <a:bodyPr/>
          <a:lstStyle/>
          <a:p>
            <a:pPr lvl="1">
              <a:buFont typeface="Wingdings" panose="05000000000000000000" charset="0"/>
              <a:buChar char="n"/>
            </a:pPr>
            <a:r>
              <a:rPr lang="zh-CN" altLang="en-US" sz="3600" b="0"/>
              <a:t>1．数据收集</a:t>
            </a:r>
          </a:p>
          <a:p>
            <a:pPr lvl="1">
              <a:buFont typeface="Wingdings" panose="05000000000000000000" charset="0"/>
              <a:buChar char="n"/>
            </a:pPr>
            <a:r>
              <a:rPr lang="zh-CN" altLang="en-US" sz="3600" b="0"/>
              <a:t>2．数据假设和预处理</a:t>
            </a:r>
          </a:p>
          <a:p>
            <a:pPr lvl="1">
              <a:buFont typeface="Wingdings" panose="05000000000000000000" charset="0"/>
              <a:buChar char="n"/>
            </a:pPr>
            <a:r>
              <a:rPr lang="zh-CN" altLang="en-US" sz="3600" b="0"/>
              <a:t>3．解释模型结果</a:t>
            </a:r>
          </a:p>
          <a:p>
            <a:pPr lvl="1">
              <a:buFont typeface="Wingdings" panose="05000000000000000000" charset="0"/>
              <a:buChar char="n"/>
            </a:pPr>
            <a:r>
              <a:rPr lang="zh-CN" altLang="en-US" sz="3600" b="0"/>
              <a:t>4．改进和调整模型</a:t>
            </a:r>
          </a:p>
          <a:p>
            <a:pPr lvl="1">
              <a:buFont typeface="Wingdings" panose="05000000000000000000" charset="0"/>
              <a:buChar char="n"/>
            </a:pPr>
            <a:r>
              <a:rPr lang="zh-CN" altLang="en-US" sz="3600" b="0"/>
              <a:t>5．转化为业务价值</a:t>
            </a:r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706755" y="1066800"/>
            <a:ext cx="10687685" cy="1440815"/>
          </a:xfrm>
          <a:prstGeom prst="rect">
            <a:avLst/>
          </a:prstGeom>
          <a:noFill/>
          <a:ln w="9525">
            <a:noFill/>
          </a:ln>
        </p:spPr>
        <p:txBody>
          <a:bodyPr lIns="115214" tIns="57607" rIns="115214" bIns="57607"/>
          <a:lstStyle>
            <a:lvl1pPr marL="609600" indent="-6096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2279FE"/>
              </a:buClr>
              <a:buFont typeface="Wingdings" panose="05000000000000000000" charset="0"/>
              <a:buChar char="u"/>
              <a:defRPr sz="317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1pPr>
            <a:lvl2pPr marL="1066800" lvl="1" indent="-4572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2279FE"/>
              </a:buClr>
              <a:buSzPct val="90000"/>
              <a:buFont typeface="Wingdings" panose="05000000000000000000" charset="0"/>
              <a:buChar char="u"/>
              <a:defRPr sz="29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2pPr>
            <a:lvl3pPr marL="1600200" lvl="2" indent="-381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2279FE"/>
              </a:buClr>
              <a:buSzPct val="85000"/>
              <a:buFont typeface="Wingdings" panose="05000000000000000000" charset="0"/>
              <a:buChar char="p"/>
              <a:defRPr sz="2645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3pPr>
            <a:lvl4pPr marL="2209800" lvl="3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279FE"/>
              </a:buClr>
              <a:buFont typeface="Wingdings" panose="05000000000000000000" charset="0"/>
              <a:buChar char="p"/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4pPr>
            <a:lvl5pPr marL="2743200" lvl="4" indent="-3048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0C101"/>
              </a:buClr>
              <a:buFont typeface="Wingdings" panose="05000000000000000000" pitchFamily="2" charset="2"/>
              <a:buChar char="n"/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5pPr>
            <a:lvl6pPr marL="3352165" lvl="5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6pPr>
            <a:lvl7pPr marL="3961765" lvl="6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7pPr>
            <a:lvl8pPr marL="4571365" lvl="7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8pPr>
            <a:lvl9pPr marL="5180965" lvl="8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9pPr>
          </a:lstStyle>
          <a:p>
            <a:pPr marL="0" lvl="1"/>
            <a:r>
              <a:rPr lang="zh-CN" altLang="en-US" sz="3600" b="0"/>
              <a:t>机器学习任务的基本过程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D444163-37D7-A8CB-8493-92A34228D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经典的计算机解决问题的思维方式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DC4A73D-6702-7CEE-799D-CAA735684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143000"/>
            <a:ext cx="6410325" cy="481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9770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3730" y="2030730"/>
            <a:ext cx="11857567" cy="4817533"/>
          </a:xfrm>
        </p:spPr>
        <p:txBody>
          <a:bodyPr/>
          <a:lstStyle/>
          <a:p>
            <a:pPr lvl="1">
              <a:buFont typeface="Wingdings" panose="05000000000000000000" charset="0"/>
              <a:buChar char="n"/>
            </a:pPr>
            <a:r>
              <a:rPr lang="zh-CN" altLang="en-US" sz="3600" b="0"/>
              <a:t>1．实践的基本目标</a:t>
            </a:r>
          </a:p>
          <a:p>
            <a:pPr lvl="1">
              <a:buNone/>
            </a:pPr>
            <a:endParaRPr lang="zh-CN" altLang="en-US" sz="1800" b="0"/>
          </a:p>
        </p:txBody>
      </p:sp>
      <p:sp>
        <p:nvSpPr>
          <p:cNvPr id="4" name="文本框 3"/>
          <p:cNvSpPr txBox="1"/>
          <p:nvPr/>
        </p:nvSpPr>
        <p:spPr>
          <a:xfrm>
            <a:off x="692150" y="2730500"/>
            <a:ext cx="7918450" cy="1955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952500" lvl="1" indent="-34290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练习整个机器学习工作流程</a:t>
            </a:r>
            <a:endParaRPr lang="zh-CN" altLang="en-US" sz="28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52500" lvl="1" indent="-34290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在真实数据集上进行练习</a:t>
            </a:r>
            <a:endParaRPr lang="zh-CN" altLang="en-US" sz="28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52500" lvl="1" indent="-34290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深入研究各个方向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49680" y="4744720"/>
            <a:ext cx="10055626" cy="1482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09600" lvl="1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机器学习最简单的价值观：</a:t>
            </a:r>
            <a:r>
              <a:rPr lang="zh-CN" altLang="en-US" sz="3200" b="1">
                <a:solidFill>
                  <a:srgbClr val="2279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获取数据并将其转换为有用的东西</a:t>
            </a: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b="1">
                <a:sym typeface="+mn-ea"/>
              </a:rPr>
              <a:t>了解机器学习的学习路径</a:t>
            </a:r>
            <a:endParaRPr lang="zh-CN" altLang="en-US" sz="4000" b="1"/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617621" y="921906"/>
            <a:ext cx="10687685" cy="866140"/>
          </a:xfrm>
          <a:prstGeom prst="rect">
            <a:avLst/>
          </a:prstGeom>
          <a:noFill/>
          <a:ln w="9525">
            <a:noFill/>
          </a:ln>
        </p:spPr>
        <p:txBody>
          <a:bodyPr lIns="115214" tIns="57607" rIns="115214" bIns="57607"/>
          <a:lstStyle>
            <a:lvl1pPr marL="609600" indent="-6096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2279FE"/>
              </a:buClr>
              <a:buFont typeface="Wingdings" panose="05000000000000000000" charset="0"/>
              <a:buChar char="u"/>
              <a:defRPr sz="317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1pPr>
            <a:lvl2pPr marL="1066800" lvl="1" indent="-4572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2279FE"/>
              </a:buClr>
              <a:buSzPct val="90000"/>
              <a:buFont typeface="Wingdings" panose="05000000000000000000" charset="0"/>
              <a:buChar char="u"/>
              <a:defRPr sz="29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2pPr>
            <a:lvl3pPr marL="1600200" lvl="2" indent="-381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2279FE"/>
              </a:buClr>
              <a:buSzPct val="85000"/>
              <a:buFont typeface="Wingdings" panose="05000000000000000000" charset="0"/>
              <a:buChar char="p"/>
              <a:defRPr sz="2645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3pPr>
            <a:lvl4pPr marL="2209800" lvl="3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279FE"/>
              </a:buClr>
              <a:buFont typeface="Wingdings" panose="05000000000000000000" charset="0"/>
              <a:buChar char="p"/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4pPr>
            <a:lvl5pPr marL="2743200" lvl="4" indent="-3048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0C101"/>
              </a:buClr>
              <a:buFont typeface="Wingdings" panose="05000000000000000000" pitchFamily="2" charset="2"/>
              <a:buChar char="n"/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5pPr>
            <a:lvl6pPr marL="3352165" lvl="5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6pPr>
            <a:lvl7pPr marL="3961765" lvl="6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7pPr>
            <a:lvl8pPr marL="4571365" lvl="7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8pPr>
            <a:lvl9pPr marL="5180965" lvl="8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9pPr>
          </a:lstStyle>
          <a:p>
            <a:pPr marL="0" lvl="1"/>
            <a:r>
              <a:rPr lang="zh-CN" altLang="en-US" sz="3600">
                <a:sym typeface="+mn-ea"/>
              </a:rPr>
              <a:t>开始动手实践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b="1"/>
              <a:t>学习机器学习的必备基础知识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9125" y="2017395"/>
            <a:ext cx="11857567" cy="4817533"/>
          </a:xfrm>
        </p:spPr>
        <p:txBody>
          <a:bodyPr/>
          <a:lstStyle/>
          <a:p>
            <a:pPr lvl="1">
              <a:buFont typeface="Wingdings" panose="05000000000000000000" charset="0"/>
              <a:buChar char="n"/>
            </a:pPr>
            <a:r>
              <a:rPr lang="zh-CN" altLang="en-US" sz="3200" b="0"/>
              <a:t>2．开箱即用的工具</a:t>
            </a:r>
          </a:p>
          <a:p>
            <a:pPr lvl="1">
              <a:buNone/>
            </a:pPr>
            <a:endParaRPr lang="zh-CN" altLang="en-US" sz="2400" b="0"/>
          </a:p>
        </p:txBody>
      </p:sp>
      <p:pic>
        <p:nvPicPr>
          <p:cNvPr id="111" name="图片 110"/>
          <p:cNvPicPr/>
          <p:nvPr/>
        </p:nvPicPr>
        <p:blipFill>
          <a:blip r:embed="rId2"/>
          <a:stretch>
            <a:fillRect/>
          </a:stretch>
        </p:blipFill>
        <p:spPr>
          <a:xfrm>
            <a:off x="5105400" y="1676401"/>
            <a:ext cx="5943600" cy="350836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638800" y="5638800"/>
            <a:ext cx="513016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09600" lvl="1"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scikit-learn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库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（简称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sklearn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752157" y="1107440"/>
            <a:ext cx="10687685" cy="866140"/>
          </a:xfrm>
          <a:prstGeom prst="rect">
            <a:avLst/>
          </a:prstGeom>
          <a:noFill/>
          <a:ln w="9525">
            <a:noFill/>
          </a:ln>
        </p:spPr>
        <p:txBody>
          <a:bodyPr lIns="115214" tIns="57607" rIns="115214" bIns="57607"/>
          <a:lstStyle>
            <a:lvl1pPr marL="609600" indent="-6096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2279FE"/>
              </a:buClr>
              <a:buFont typeface="Wingdings" panose="05000000000000000000" charset="0"/>
              <a:buChar char="u"/>
              <a:defRPr sz="317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1pPr>
            <a:lvl2pPr marL="1066800" lvl="1" indent="-4572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2279FE"/>
              </a:buClr>
              <a:buSzPct val="90000"/>
              <a:buFont typeface="Wingdings" panose="05000000000000000000" charset="0"/>
              <a:buChar char="u"/>
              <a:defRPr sz="29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2pPr>
            <a:lvl3pPr marL="1600200" lvl="2" indent="-381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2279FE"/>
              </a:buClr>
              <a:buSzPct val="85000"/>
              <a:buFont typeface="Wingdings" panose="05000000000000000000" charset="0"/>
              <a:buChar char="p"/>
              <a:defRPr sz="2645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3pPr>
            <a:lvl4pPr marL="2209800" lvl="3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279FE"/>
              </a:buClr>
              <a:buFont typeface="Wingdings" panose="05000000000000000000" charset="0"/>
              <a:buChar char="p"/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4pPr>
            <a:lvl5pPr marL="2743200" lvl="4" indent="-3048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0C101"/>
              </a:buClr>
              <a:buFont typeface="Wingdings" panose="05000000000000000000" pitchFamily="2" charset="2"/>
              <a:buChar char="n"/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5pPr>
            <a:lvl6pPr marL="3352165" lvl="5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6pPr>
            <a:lvl7pPr marL="3961765" lvl="6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7pPr>
            <a:lvl8pPr marL="4571365" lvl="7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8pPr>
            <a:lvl9pPr marL="5180965" lvl="8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9pPr>
          </a:lstStyle>
          <a:p>
            <a:pPr marL="0" lvl="1"/>
            <a:r>
              <a:rPr lang="zh-CN" altLang="en-US" sz="3200">
                <a:sym typeface="+mn-ea"/>
              </a:rPr>
              <a:t>开始动手实践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BF8B0512-B0CF-4489-A60A-6CFA645B4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4000" dirty="0"/>
              <a:t>现实</a:t>
            </a:r>
            <a:r>
              <a:rPr lang="zh-CN" altLang="en-US" sz="4000"/>
              <a:t>世界的很多问题</a:t>
            </a:r>
            <a:r>
              <a:rPr lang="zh-CN" altLang="en-US" sz="4000" dirty="0"/>
              <a:t>都比较复杂</a:t>
            </a:r>
            <a:endParaRPr lang="en-US" altLang="zh-CN" sz="4000" dirty="0"/>
          </a:p>
          <a:p>
            <a:pPr lvl="1"/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/>
              <a:t>为什么要“机器学习”？</a:t>
            </a:r>
            <a:endParaRPr lang="zh-CN" altLang="en-US" sz="40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00862B2-B849-5BF9-8312-9C97B701B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1981200"/>
            <a:ext cx="1438290" cy="214970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E2D8089-03EE-2FC6-3DDD-FEB20A384DB0}"/>
              </a:ext>
            </a:extLst>
          </p:cNvPr>
          <p:cNvSpPr txBox="1"/>
          <p:nvPr/>
        </p:nvSpPr>
        <p:spPr>
          <a:xfrm>
            <a:off x="1219200" y="3072778"/>
            <a:ext cx="5029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/>
              <a:t>3</a:t>
            </a:r>
            <a:r>
              <a:rPr lang="zh-CN" altLang="en-US" sz="4400"/>
              <a:t>到底怎么描述？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6337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BF8B0512-B0CF-4489-A60A-6CFA645B4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4000" dirty="0"/>
              <a:t>现实世界的问题都比较复杂</a:t>
            </a:r>
            <a:endParaRPr lang="en-US" altLang="zh-CN" sz="4000" dirty="0"/>
          </a:p>
          <a:p>
            <a:pPr lvl="1"/>
            <a:r>
              <a:rPr lang="zh-CN" altLang="en-US" sz="3600" dirty="0"/>
              <a:t>很难通过规则</a:t>
            </a:r>
            <a:r>
              <a:rPr lang="zh-CN" altLang="en-US" sz="3600"/>
              <a:t>来手工编码</a:t>
            </a:r>
            <a:endParaRPr lang="en-US" altLang="zh-CN" sz="3600" dirty="0"/>
          </a:p>
          <a:p>
            <a:pPr lvl="1"/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/>
              <a:t>为什么要“机器学习”？</a:t>
            </a:r>
            <a:endParaRPr lang="zh-CN" altLang="en-US" sz="4000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728206-7EAF-9D2E-B65B-90F736FC4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393" y="609600"/>
            <a:ext cx="5486400" cy="486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180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BF8B0512-B0CF-4489-A60A-6CFA645B4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990600"/>
            <a:ext cx="5885794" cy="1447800"/>
          </a:xfrm>
        </p:spPr>
        <p:txBody>
          <a:bodyPr/>
          <a:lstStyle/>
          <a:p>
            <a:r>
              <a:rPr lang="zh-CN" altLang="en-US" sz="4000"/>
              <a:t>让计算机从“数据”中去学习解决方案</a:t>
            </a:r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/>
              <a:t>为什么要“机器学习”？</a:t>
            </a:r>
            <a:endParaRPr lang="zh-CN" altLang="en-US" sz="40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DFB04F-0D8D-E992-C8DF-2B9FF3157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905000"/>
            <a:ext cx="6086236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BCE86AE-6E61-6526-20C3-1B8410BA954F}"/>
              </a:ext>
            </a:extLst>
          </p:cNvPr>
          <p:cNvSpPr txBox="1"/>
          <p:nvPr/>
        </p:nvSpPr>
        <p:spPr>
          <a:xfrm>
            <a:off x="838200" y="3254514"/>
            <a:ext cx="330450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/>
              <a:t>自动发现规律</a:t>
            </a:r>
            <a:endParaRPr lang="en-US" altLang="zh-CN" sz="4000"/>
          </a:p>
          <a:p>
            <a:r>
              <a:rPr lang="zh-CN" altLang="en-US" sz="4000"/>
              <a:t>到底什么是</a:t>
            </a:r>
            <a:r>
              <a:rPr lang="en-US" altLang="zh-CN" sz="4000"/>
              <a:t>3</a:t>
            </a:r>
            <a:endParaRPr lang="zh-CN" altLang="en-US" sz="4000"/>
          </a:p>
        </p:txBody>
      </p:sp>
    </p:spTree>
    <p:extLst>
      <p:ext uri="{BB962C8B-B14F-4D97-AF65-F5344CB8AC3E}">
        <p14:creationId xmlns:p14="http://schemas.microsoft.com/office/powerpoint/2010/main" val="292104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/>
              <a:t>机器学习适合处理很难直接编写规则求解的问题</a:t>
            </a:r>
            <a:endParaRPr lang="zh-TW" altLang="en-US" sz="4000" b="1" dirty="0"/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/>
        </p:nvGraphicFramePr>
        <p:xfrm>
          <a:off x="3544914" y="1357635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1790640" imgH="215640" progId="Equation.3">
                  <p:embed/>
                </p:oleObj>
              </mc:Choice>
              <mc:Fallback>
                <p:oleObj name="方程式" r:id="rId2" imgW="1790640" imgH="215640" progId="Equation.3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4914" y="1357635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2"/>
          <p:cNvGraphicFramePr>
            <a:graphicFrameLocks noChangeAspect="1"/>
          </p:cNvGraphicFramePr>
          <p:nvPr/>
        </p:nvGraphicFramePr>
        <p:xfrm>
          <a:off x="3483196" y="2422668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1790640" imgH="215640" progId="Equation.3">
                  <p:embed/>
                </p:oleObj>
              </mc:Choice>
              <mc:Fallback>
                <p:oleObj name="方程式" r:id="rId4" imgW="1790640" imgH="215640" progId="Equation.3">
                  <p:embed/>
                  <p:pic>
                    <p:nvPicPr>
                      <p:cNvPr id="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3196" y="2422668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2"/>
          <p:cNvGraphicFramePr>
            <a:graphicFrameLocks noChangeAspect="1"/>
          </p:cNvGraphicFramePr>
          <p:nvPr/>
        </p:nvGraphicFramePr>
        <p:xfrm>
          <a:off x="3461931" y="3575606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5" imgW="1790640" imgH="215640" progId="Equation.3">
                  <p:embed/>
                </p:oleObj>
              </mc:Choice>
              <mc:Fallback>
                <p:oleObj name="方程式" r:id="rId5" imgW="1790640" imgH="215640" progId="Equation.3">
                  <p:embed/>
                  <p:pic>
                    <p:nvPicPr>
                      <p:cNvPr id="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1931" y="3575606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2"/>
          <p:cNvGraphicFramePr>
            <a:graphicFrameLocks noChangeAspect="1"/>
          </p:cNvGraphicFramePr>
          <p:nvPr/>
        </p:nvGraphicFramePr>
        <p:xfrm>
          <a:off x="3381483" y="4768046"/>
          <a:ext cx="35782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1676160" imgH="215640" progId="Equation.3">
                  <p:embed/>
                </p:oleObj>
              </mc:Choice>
              <mc:Fallback>
                <p:oleObj name="方程式" r:id="rId6" imgW="1676160" imgH="215640" progId="Equation.3">
                  <p:embed/>
                  <p:pic>
                    <p:nvPicPr>
                      <p:cNvPr id="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1483" y="4768046"/>
                        <a:ext cx="3578225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7305896" y="2391244"/>
            <a:ext cx="947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</a:t>
            </a:r>
            <a:r>
              <a:rPr lang="zh-CN" altLang="en-US" sz="2800" dirty="0"/>
              <a:t>猫</a:t>
            </a:r>
            <a:r>
              <a:rPr lang="en-US" altLang="zh-TW" sz="2800" dirty="0"/>
              <a:t>”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7367614" y="1326451"/>
            <a:ext cx="2898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</a:t>
            </a:r>
            <a:r>
              <a:rPr lang="zh-CN" altLang="en-US" sz="2800" dirty="0"/>
              <a:t>你好</a:t>
            </a:r>
            <a:r>
              <a:rPr lang="en-US" altLang="zh-TW" sz="2800" dirty="0"/>
              <a:t>”</a:t>
            </a:r>
            <a:endParaRPr lang="zh-TW" altLang="en-US" sz="2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7284632" y="3517916"/>
            <a:ext cx="123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“5-5”</a:t>
            </a:r>
            <a:endParaRPr lang="zh-TW" altLang="en-US" sz="28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7329161" y="4786895"/>
            <a:ext cx="3031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</a:t>
            </a:r>
            <a:r>
              <a:rPr lang="zh-CN" altLang="en-US" sz="2800" dirty="0"/>
              <a:t>今天天气真不错</a:t>
            </a:r>
            <a:r>
              <a:rPr lang="en-US" altLang="zh-TW" sz="2800" dirty="0"/>
              <a:t>”</a:t>
            </a:r>
            <a:endParaRPr lang="zh-TW" altLang="en-US" sz="2800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301165"/>
            <a:ext cx="2921108" cy="516844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3483196" y="4721244"/>
            <a:ext cx="29972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/>
              <a:t>“</a:t>
            </a:r>
            <a:r>
              <a:rPr lang="zh-CN" altLang="en-US" sz="2400"/>
              <a:t>今天天气怎么样</a:t>
            </a:r>
            <a:r>
              <a:rPr lang="en-US" altLang="zh-TW" sz="2400"/>
              <a:t>”</a:t>
            </a:r>
            <a:endParaRPr lang="zh-TW" altLang="en-US" sz="2400" dirty="0"/>
          </a:p>
        </p:txBody>
      </p:sp>
      <p:pic>
        <p:nvPicPr>
          <p:cNvPr id="84994" name="Picture 2" descr="http://y2.ifengimg.com/a/2016_11/2c7ef418c729099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430" y="3401069"/>
            <a:ext cx="1144109" cy="85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3783945" y="5706557"/>
            <a:ext cx="2773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用户输入</a:t>
            </a:r>
            <a:endParaRPr lang="zh-TW" altLang="en-US" sz="32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857993" y="5805171"/>
            <a:ext cx="2773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机器</a:t>
            </a:r>
            <a:endParaRPr lang="zh-TW" altLang="en-US" sz="36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639" y="2277711"/>
            <a:ext cx="1106043" cy="83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字方塊 17"/>
          <p:cNvSpPr txBox="1"/>
          <p:nvPr/>
        </p:nvSpPr>
        <p:spPr>
          <a:xfrm>
            <a:off x="8081579" y="3548694"/>
            <a:ext cx="2543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</a:t>
            </a:r>
            <a:r>
              <a:rPr lang="zh-CN" altLang="en-US" sz="2400" dirty="0"/>
              <a:t>落子位置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911A55F3-5FAC-4AEE-87B0-9B03C25086C0}"/>
              </a:ext>
            </a:extLst>
          </p:cNvPr>
          <p:cNvSpPr txBox="1">
            <a:spLocks/>
          </p:cNvSpPr>
          <p:nvPr/>
        </p:nvSpPr>
        <p:spPr bwMode="auto">
          <a:xfrm>
            <a:off x="709897" y="1109876"/>
            <a:ext cx="2773299" cy="493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53591" indent="-153591" algn="l" rtl="0" eaLnBrk="1" fontAlgn="base" hangingPunct="1">
              <a:spcBef>
                <a:spcPts val="338"/>
              </a:spcBef>
              <a:spcAft>
                <a:spcPct val="0"/>
              </a:spcAft>
              <a:buClr>
                <a:srgbClr val="000000"/>
              </a:buClr>
              <a:buSzPct val="76000"/>
              <a:buFont typeface="Wingdings 3" panose="05040102010807070707" pitchFamily="18" charset="2"/>
              <a:buChar char=""/>
              <a:defRPr lang="en-US" altLang="zh-CN" sz="3200" kern="1200" baseline="0" dirty="0" smtClean="0">
                <a:solidFill>
                  <a:srgbClr val="C00000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308075" indent="-153591" algn="l" rtl="0" eaLnBrk="1" fontAlgn="base" hangingPunct="1">
              <a:spcBef>
                <a:spcPts val="281"/>
              </a:spcBef>
              <a:spcAft>
                <a:spcPct val="0"/>
              </a:spcAft>
              <a:buClr>
                <a:srgbClr val="000000"/>
              </a:buClr>
              <a:buSzPct val="76000"/>
              <a:buFont typeface="Wingdings 3" panose="05040102010807070707" pitchFamily="18" charset="2"/>
              <a:buChar char=""/>
              <a:defRPr sz="28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62558" indent="-128588" algn="l" rtl="0" eaLnBrk="1" fontAlgn="base" hangingPunct="1">
              <a:spcBef>
                <a:spcPts val="281"/>
              </a:spcBef>
              <a:spcAft>
                <a:spcPct val="0"/>
              </a:spcAft>
              <a:buClr>
                <a:srgbClr val="000000"/>
              </a:buClr>
              <a:buSzPct val="76000"/>
              <a:buFont typeface="Wingdings 3" panose="05040102010807070707" pitchFamily="18" charset="2"/>
              <a:buChar char=""/>
              <a:defRPr sz="24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617042" indent="-128588" algn="l" rtl="0" eaLnBrk="1" fontAlgn="base" hangingPunct="1">
              <a:spcBef>
                <a:spcPts val="225"/>
              </a:spcBef>
              <a:spcAft>
                <a:spcPct val="0"/>
              </a:spcAft>
              <a:buClr>
                <a:srgbClr val="CF5716"/>
              </a:buClr>
              <a:buSzPct val="70000"/>
              <a:buFont typeface="Wingdings" panose="05000000000000000000" pitchFamily="2" charset="2"/>
              <a:buChar char="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1525" indent="-128588" algn="l" rtl="0" eaLnBrk="1" fontAlgn="base" hangingPunct="1">
              <a:spcBef>
                <a:spcPts val="169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35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925830" indent="-102870" algn="l" rtl="0" eaLnBrk="1" latinLnBrk="0" hangingPunct="1">
              <a:spcBef>
                <a:spcPts val="169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9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8700" indent="-102870" algn="l" rtl="0" eaLnBrk="1" latinLnBrk="0" hangingPunct="1">
              <a:spcBef>
                <a:spcPts val="169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788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1570" indent="-102870" algn="l" rtl="0" eaLnBrk="1" latinLnBrk="0" hangingPunct="1">
              <a:spcBef>
                <a:spcPts val="169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788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34440" indent="-102870" algn="l" rtl="0" eaLnBrk="1" latinLnBrk="0" hangingPunct="1">
              <a:spcBef>
                <a:spcPts val="169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675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语音识别</a:t>
            </a:r>
          </a:p>
          <a:p>
            <a:endParaRPr lang="zh-CN" altLang="en-US" sz="3600" dirty="0"/>
          </a:p>
          <a:p>
            <a:r>
              <a:rPr lang="zh-CN" altLang="en-US" sz="3600" dirty="0"/>
              <a:t>图像识别</a:t>
            </a:r>
          </a:p>
          <a:p>
            <a:endParaRPr lang="zh-CN" altLang="en-US" sz="3600" dirty="0"/>
          </a:p>
          <a:p>
            <a:r>
              <a:rPr lang="zh-CN" altLang="en-US" sz="3600" dirty="0"/>
              <a:t>围棋</a:t>
            </a:r>
          </a:p>
          <a:p>
            <a:endParaRPr lang="zh-CN" altLang="en-US" sz="3600" dirty="0"/>
          </a:p>
          <a:p>
            <a:r>
              <a:rPr lang="zh-CN" altLang="en-US" sz="3600" dirty="0"/>
              <a:t>对话系统</a:t>
            </a:r>
          </a:p>
        </p:txBody>
      </p:sp>
    </p:spTree>
    <p:extLst>
      <p:ext uri="{BB962C8B-B14F-4D97-AF65-F5344CB8AC3E}">
        <p14:creationId xmlns:p14="http://schemas.microsoft.com/office/powerpoint/2010/main" val="397407406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604,&quot;width&quot;:7848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2.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y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yfont">
      <a:majorFont>
        <a:latin typeface="Helvetica"/>
        <a:ea typeface="微软雅黑"/>
        <a:cs typeface=""/>
      </a:majorFont>
      <a:minorFont>
        <a:latin typeface="Times New Roman"/>
        <a:ea typeface="华文楷体"/>
        <a:cs typeface=""/>
      </a:minorFont>
    </a:fontScheme>
    <a:fmtScheme name="质朴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my" id="{6EB9692D-8045-443B-AEB9-012519818B04}" vid="{967F5D7D-80AE-461F-85CA-6AF28F3118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</Template>
  <TotalTime>19574</TotalTime>
  <Words>1853</Words>
  <Application>Microsoft Office PowerPoint</Application>
  <PresentationFormat>宽屏</PresentationFormat>
  <Paragraphs>354</Paragraphs>
  <Slides>51</Slides>
  <Notes>8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3" baseType="lpstr">
      <vt:lpstr>华文楷体</vt:lpstr>
      <vt:lpstr>微软雅黑</vt:lpstr>
      <vt:lpstr>Arial</vt:lpstr>
      <vt:lpstr>Calibri</vt:lpstr>
      <vt:lpstr>Cambria</vt:lpstr>
      <vt:lpstr>Cambria Math</vt:lpstr>
      <vt:lpstr>Helvetica</vt:lpstr>
      <vt:lpstr>Times New Roman</vt:lpstr>
      <vt:lpstr>Wingdings</vt:lpstr>
      <vt:lpstr>Wingdings 3</vt:lpstr>
      <vt:lpstr>my</vt:lpstr>
      <vt:lpstr>方程式</vt:lpstr>
      <vt:lpstr>第一章 机器学习概述</vt:lpstr>
      <vt:lpstr>参考教材</vt:lpstr>
      <vt:lpstr>成绩获取方式</vt:lpstr>
      <vt:lpstr>机器学习应用场景</vt:lpstr>
      <vt:lpstr>经典的计算机解决问题的思维方式</vt:lpstr>
      <vt:lpstr>为什么要“机器学习”？</vt:lpstr>
      <vt:lpstr>为什么要“机器学习”？</vt:lpstr>
      <vt:lpstr>为什么要“机器学习”？</vt:lpstr>
      <vt:lpstr>机器学习适合处理很难直接编写规则求解的问题</vt:lpstr>
      <vt:lpstr>了解机器学习的基本概念</vt:lpstr>
      <vt:lpstr>了解机器学习的基本概念</vt:lpstr>
      <vt:lpstr>了解机器学习的基本概念</vt:lpstr>
      <vt:lpstr>了解机器学习的基本概念</vt:lpstr>
      <vt:lpstr>了解机器学习的基本概念</vt:lpstr>
      <vt:lpstr>了解机器学习的基本概念</vt:lpstr>
      <vt:lpstr>中国并不落后</vt:lpstr>
      <vt:lpstr>中国并不落后</vt:lpstr>
      <vt:lpstr>了解机器学习的应用场景</vt:lpstr>
      <vt:lpstr>了解机器学习的应用场景</vt:lpstr>
      <vt:lpstr>了解机器学习的应用场景</vt:lpstr>
      <vt:lpstr>了解机器学习的应用场景</vt:lpstr>
      <vt:lpstr>了解机器学习的应用场景</vt:lpstr>
      <vt:lpstr>了解机器学习的应用场景</vt:lpstr>
      <vt:lpstr>了解机器学习的应用场景</vt:lpstr>
      <vt:lpstr>机器学习基本问题</vt:lpstr>
      <vt:lpstr>机器学习 ≈ 构建一个映射函数</vt:lpstr>
      <vt:lpstr>什么是机器学习？</vt:lpstr>
      <vt:lpstr>数据集和特征</vt:lpstr>
      <vt:lpstr>数据集和特征</vt:lpstr>
      <vt:lpstr>数据集和特征</vt:lpstr>
      <vt:lpstr>机器学习的三要素</vt:lpstr>
      <vt:lpstr>机器学习的三要素</vt:lpstr>
      <vt:lpstr>学习准则</vt:lpstr>
      <vt:lpstr>学习准则</vt:lpstr>
      <vt:lpstr>模型</vt:lpstr>
      <vt:lpstr>学习准则</vt:lpstr>
      <vt:lpstr>学习准则</vt:lpstr>
      <vt:lpstr>最优化问题</vt:lpstr>
      <vt:lpstr>在测试集上应用</vt:lpstr>
      <vt:lpstr>常见的机器学习问题</vt:lpstr>
      <vt:lpstr>常见的机器学习问题</vt:lpstr>
      <vt:lpstr>掌握机器学习的相关知识</vt:lpstr>
      <vt:lpstr>掌握机器学习的相关知识</vt:lpstr>
      <vt:lpstr>学情检验</vt:lpstr>
      <vt:lpstr>如何学习机器学习</vt:lpstr>
      <vt:lpstr>了解机器学习的学习路径</vt:lpstr>
      <vt:lpstr>了解机器学习的学习路径</vt:lpstr>
      <vt:lpstr>了解机器学习的学习路径</vt:lpstr>
      <vt:lpstr>了解机器学习的学习路径</vt:lpstr>
      <vt:lpstr>了解机器学习的学习路径</vt:lpstr>
      <vt:lpstr>学习机器学习的必备基础知识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张 春越</cp:lastModifiedBy>
  <cp:revision>1973</cp:revision>
  <dcterms:created xsi:type="dcterms:W3CDTF">2009-03-19T21:17:53Z</dcterms:created>
  <dcterms:modified xsi:type="dcterms:W3CDTF">2022-08-30T22:47:19Z</dcterms:modified>
</cp:coreProperties>
</file>